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0" r:id="rId2"/>
    <p:sldId id="256" r:id="rId3"/>
    <p:sldId id="279" r:id="rId4"/>
    <p:sldId id="283" r:id="rId5"/>
    <p:sldId id="271" r:id="rId6"/>
    <p:sldId id="275" r:id="rId7"/>
    <p:sldId id="287" r:id="rId8"/>
    <p:sldId id="284" r:id="rId9"/>
    <p:sldId id="278" r:id="rId10"/>
    <p:sldId id="272" r:id="rId11"/>
    <p:sldId id="273" r:id="rId12"/>
    <p:sldId id="285" r:id="rId13"/>
    <p:sldId id="288" r:id="rId14"/>
    <p:sldId id="276" r:id="rId15"/>
    <p:sldId id="280" r:id="rId16"/>
    <p:sldId id="286" r:id="rId17"/>
    <p:sldId id="289" r:id="rId18"/>
    <p:sldId id="281" r:id="rId19"/>
    <p:sldId id="282" r:id="rId20"/>
    <p:sldId id="290" r:id="rId21"/>
    <p:sldId id="291" r:id="rId22"/>
    <p:sldId id="293" r:id="rId23"/>
    <p:sldId id="294" r:id="rId24"/>
    <p:sldId id="292" r:id="rId25"/>
    <p:sldId id="295" r:id="rId26"/>
    <p:sldId id="296" r:id="rId27"/>
    <p:sldId id="297" r:id="rId28"/>
    <p:sldId id="26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DBA1"/>
    <a:srgbClr val="46DCAC"/>
    <a:srgbClr val="F2F2F2"/>
    <a:srgbClr val="F6F7F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3" autoAdjust="0"/>
    <p:restoredTop sz="94629"/>
  </p:normalViewPr>
  <p:slideViewPr>
    <p:cSldViewPr snapToGrid="0">
      <p:cViewPr varScale="1">
        <p:scale>
          <a:sx n="103" d="100"/>
          <a:sy n="103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10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C142-54F1-46D5-963D-458B60E9E69E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143ED-B004-42E5-8379-89581DF91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18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C68D5-728D-8846-96E2-F2F50E9163AF}" type="datetimeFigureOut">
              <a:rPr lang="en-KR" smtClean="0"/>
              <a:t>2022/08/30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16DCB-9A3D-EB49-9790-E263F014ADE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0711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KR" dirty="0"/>
              <a:t>https://arxiv.org/pdf/1409.3215.pdf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116DCB-9A3D-EB49-9790-E263F014ADE1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765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18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6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6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1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5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38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80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91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3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3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9B07B-54FC-465C-AD91-288624E17C60}" type="datetimeFigureOut">
              <a:rPr lang="ko-KR" altLang="en-US" smtClean="0"/>
              <a:t>2022. 8. 30.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06884-81E9-45DE-8FD3-DCA6E7C46D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279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38/r9ht3h492d9_vhmntvyxpbzr0000gn/T/com.microsoft.Word/WebArchiveCopyPasteTempFiles/%25EA%25B2%25BD%25ED%259D%25AC%25EB%258C%2580%25ED%2595%2599%25EA%25B5%2590%252B%25EB%25A1%259C%25EA%25B3%25A0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C95354-0C09-9E11-D3DF-8E314B1F8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364" y="32081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KR"/>
          </a:p>
        </p:txBody>
      </p:sp>
      <p:pic>
        <p:nvPicPr>
          <p:cNvPr id="1025" name="Picture 1" descr="DOMAWE.net: 경희대학교 로고 벡터">
            <a:extLst>
              <a:ext uri="{FF2B5EF4-FFF2-40B4-BE49-F238E27FC236}">
                <a16:creationId xmlns:a16="http://schemas.microsoft.com/office/drawing/2014/main" id="{F7F47C46-48D1-DD4A-7411-BDC9BFAC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76" y="3049949"/>
            <a:ext cx="3125724" cy="235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72056" y="2100283"/>
            <a:ext cx="8247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4000" i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9070" y="2300278"/>
            <a:ext cx="7498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40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9070" y="5416569"/>
            <a:ext cx="749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KHU </a:t>
            </a:r>
            <a:r>
              <a:rPr lang="en-US" altLang="ko-KR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spondlab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9070" y="5753850"/>
            <a:ext cx="749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학부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최 정 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3375D-80EE-4E4A-B04A-A55CC7FC47D9}"/>
              </a:ext>
            </a:extLst>
          </p:cNvPr>
          <p:cNvSpPr txBox="1"/>
          <p:nvPr/>
        </p:nvSpPr>
        <p:spPr>
          <a:xfrm>
            <a:off x="100208" y="184666"/>
            <a:ext cx="626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5DBA1"/>
                </a:solidFill>
              </a:rPr>
              <a:t>About Machine Learning</a:t>
            </a:r>
            <a:endParaRPr lang="en-KR" dirty="0">
              <a:solidFill>
                <a:srgbClr val="35D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59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A51A8-71E5-C7A8-08D9-B2A45F948C87}"/>
              </a:ext>
            </a:extLst>
          </p:cNvPr>
          <p:cNvSpPr txBox="1"/>
          <p:nvPr/>
        </p:nvSpPr>
        <p:spPr>
          <a:xfrm>
            <a:off x="543567" y="1631231"/>
            <a:ext cx="561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일반화 회귀 분석</a:t>
            </a:r>
            <a:r>
              <a:rPr lang="en-US" altLang="ko-KR" b="1" dirty="0"/>
              <a:t>(generalized linear regression)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EC0A8-7B33-0F56-65A6-DD979A7DE34D}"/>
              </a:ext>
            </a:extLst>
          </p:cNvPr>
          <p:cNvSpPr txBox="1"/>
          <p:nvPr/>
        </p:nvSpPr>
        <p:spPr>
          <a:xfrm>
            <a:off x="3494206" y="789753"/>
            <a:ext cx="314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</a:t>
            </a:r>
            <a:r>
              <a:rPr lang="en-US" altLang="ko-KR" b="1" dirty="0"/>
              <a:t>Activation</a:t>
            </a:r>
            <a:r>
              <a:rPr lang="ko-KR" altLang="en-US" b="1" dirty="0"/>
              <a:t> </a:t>
            </a:r>
            <a:r>
              <a:rPr lang="en-US" altLang="ko-KR" b="1" dirty="0"/>
              <a:t>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F1F43-D07E-E46E-72EC-E91E8BF6AC22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08F8D-8581-4C46-6749-D9531EAA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4" y="2112509"/>
            <a:ext cx="10363199" cy="4361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4B1CF4-22BC-07CB-5170-6109FD48877D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01C822EC-2A0B-ABCE-C259-07E6C82658F0}"/>
              </a:ext>
            </a:extLst>
          </p:cNvPr>
          <p:cNvSpPr/>
          <p:nvPr/>
        </p:nvSpPr>
        <p:spPr>
          <a:xfrm>
            <a:off x="501768" y="30670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72C30-B180-884E-633F-AD6A3A3FB76B}"/>
              </a:ext>
            </a:extLst>
          </p:cNvPr>
          <p:cNvSpPr txBox="1"/>
          <p:nvPr/>
        </p:nvSpPr>
        <p:spPr>
          <a:xfrm>
            <a:off x="80473" y="306704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BEA31D9-E77E-7E48-D518-5E1687B1E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05" y="216848"/>
            <a:ext cx="5886727" cy="252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23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31FE02-64B2-DD43-58BA-CA946D27A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8" y="1290498"/>
            <a:ext cx="3484814" cy="129354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A89019F-755A-27AD-BFEC-82FDA579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0" y="2759783"/>
            <a:ext cx="7561321" cy="388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544F0-5415-8108-083D-8B2444355B5D}"/>
              </a:ext>
            </a:extLst>
          </p:cNvPr>
          <p:cNvSpPr txBox="1"/>
          <p:nvPr/>
        </p:nvSpPr>
        <p:spPr>
          <a:xfrm>
            <a:off x="717445" y="890020"/>
            <a:ext cx="406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Newton-Raphson method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053D6-C815-3A87-5188-6F7B279CC685}"/>
              </a:ext>
            </a:extLst>
          </p:cNvPr>
          <p:cNvSpPr txBox="1"/>
          <p:nvPr/>
        </p:nvSpPr>
        <p:spPr>
          <a:xfrm>
            <a:off x="778999" y="3059316"/>
            <a:ext cx="406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</a:t>
            </a:r>
            <a:r>
              <a:rPr lang="en-US" b="1" dirty="0"/>
              <a:t>Optimizer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0B2C0-0F38-479C-BA88-4F091FB59EBF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0D1C6413-78A0-541D-EC5A-8C8EDD734604}"/>
              </a:ext>
            </a:extLst>
          </p:cNvPr>
          <p:cNvSpPr/>
          <p:nvPr/>
        </p:nvSpPr>
        <p:spPr>
          <a:xfrm>
            <a:off x="501768" y="30670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41674B-DBC9-5749-6815-BAD774F6E91F}"/>
              </a:ext>
            </a:extLst>
          </p:cNvPr>
          <p:cNvSpPr txBox="1"/>
          <p:nvPr/>
        </p:nvSpPr>
        <p:spPr>
          <a:xfrm>
            <a:off x="80473" y="306704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A0FD2-1188-CFEC-E05C-16729A5ED857}"/>
              </a:ext>
            </a:extLst>
          </p:cNvPr>
          <p:cNvSpPr txBox="1"/>
          <p:nvPr/>
        </p:nvSpPr>
        <p:spPr>
          <a:xfrm>
            <a:off x="142027" y="3481004"/>
            <a:ext cx="469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비용이 최소가 되는 점을 찾는 방법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0344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EC0A8-7B33-0F56-65A6-DD979A7DE34D}"/>
              </a:ext>
            </a:extLst>
          </p:cNvPr>
          <p:cNvSpPr txBox="1"/>
          <p:nvPr/>
        </p:nvSpPr>
        <p:spPr>
          <a:xfrm>
            <a:off x="1187766" y="962877"/>
            <a:ext cx="554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출력층에서 주로 사용되는 </a:t>
            </a:r>
            <a:r>
              <a:rPr lang="en-US" altLang="ko-KR" b="1" dirty="0"/>
              <a:t>activation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F1F43-D07E-E46E-72EC-E91E8BF6AC22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A5154C-E1D4-98A7-5BD9-F6482725E57A}"/>
              </a:ext>
            </a:extLst>
          </p:cNvPr>
          <p:cNvGrpSpPr/>
          <p:nvPr/>
        </p:nvGrpSpPr>
        <p:grpSpPr>
          <a:xfrm>
            <a:off x="501769" y="1571337"/>
            <a:ext cx="10019618" cy="3625696"/>
            <a:chOff x="372812" y="1754532"/>
            <a:chExt cx="11741899" cy="4323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59C547-9BD9-D1D4-487D-5DC44D6D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812" y="1754532"/>
              <a:ext cx="6018712" cy="43237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A76328-E100-03F4-FDF5-03E8AEE4A85F}"/>
                </a:ext>
              </a:extLst>
            </p:cNvPr>
            <p:cNvSpPr txBox="1"/>
            <p:nvPr/>
          </p:nvSpPr>
          <p:spPr>
            <a:xfrm>
              <a:off x="6096000" y="3429000"/>
              <a:ext cx="6018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Logit: </a:t>
              </a:r>
              <a:r>
                <a:rPr lang="ko-KR" altLang="en-US" b="1" dirty="0"/>
                <a:t>이진 분류 시</a:t>
              </a:r>
              <a:r>
                <a:rPr lang="en-US" altLang="ko-KR" b="1" dirty="0"/>
                <a:t>,</a:t>
              </a:r>
              <a:r>
                <a:rPr lang="ko-KR" altLang="en-US" b="1" dirty="0"/>
                <a:t> 출력</a:t>
              </a:r>
              <a:r>
                <a:rPr lang="en-US" altLang="ko-KR" b="1" dirty="0"/>
                <a:t> </a:t>
              </a:r>
              <a:r>
                <a:rPr lang="ko-KR" altLang="en-US" b="1" dirty="0"/>
                <a:t>값이 해당 라벨일 확률을 의미</a:t>
              </a:r>
              <a:endParaRPr lang="en-KR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55286B-65D2-FE65-BA70-8BD87A32AC03}"/>
                </a:ext>
              </a:extLst>
            </p:cNvPr>
            <p:cNvSpPr txBox="1"/>
            <p:nvPr/>
          </p:nvSpPr>
          <p:spPr>
            <a:xfrm>
              <a:off x="6648759" y="4794717"/>
              <a:ext cx="37916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</a:t>
              </a:r>
              <a:r>
                <a:rPr lang="ko-KR" altLang="en-US" b="1" dirty="0"/>
                <a:t>개 이상의 라벨로 분류할 때</a:t>
              </a:r>
              <a:r>
                <a:rPr lang="en-US" altLang="ko-KR" b="1" dirty="0"/>
                <a:t>,</a:t>
              </a:r>
            </a:p>
            <a:p>
              <a:r>
                <a:rPr lang="ko-KR" altLang="en-US" b="1" dirty="0"/>
                <a:t>각 라벨로 분류될 확률을 의미</a:t>
              </a:r>
              <a:endParaRPr lang="en-KR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A2E32CF-ADBD-7088-0953-D849A73C0D27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직사각형 5">
            <a:extLst>
              <a:ext uri="{FF2B5EF4-FFF2-40B4-BE49-F238E27FC236}">
                <a16:creationId xmlns:a16="http://schemas.microsoft.com/office/drawing/2014/main" id="{A060E31E-D29C-C970-0E48-1247E2889538}"/>
              </a:ext>
            </a:extLst>
          </p:cNvPr>
          <p:cNvSpPr/>
          <p:nvPr/>
        </p:nvSpPr>
        <p:spPr>
          <a:xfrm>
            <a:off x="501768" y="30670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F28250-2690-3D7F-3186-D5DE92B583E6}"/>
              </a:ext>
            </a:extLst>
          </p:cNvPr>
          <p:cNvSpPr txBox="1"/>
          <p:nvPr/>
        </p:nvSpPr>
        <p:spPr>
          <a:xfrm>
            <a:off x="80473" y="306704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09AF10-4FB5-541F-94A1-1095CC44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22" y="4849786"/>
            <a:ext cx="4646225" cy="19438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C7897A-0727-278A-6463-72AF69CB1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074" y="426678"/>
            <a:ext cx="3731453" cy="20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9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E85B5-503E-A3AE-0724-BCDB32E017D2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A7C04-612E-E154-EF0A-08B621489148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C32A9377-A89B-442E-5A61-49F544C5635A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49DE9-222D-AD52-5510-FF13FFC10919}"/>
              </a:ext>
            </a:extLst>
          </p:cNvPr>
          <p:cNvSpPr txBox="1"/>
          <p:nvPr/>
        </p:nvSpPr>
        <p:spPr>
          <a:xfrm>
            <a:off x="368531" y="305006"/>
            <a:ext cx="27450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Neural Network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D0644-BFCF-88C8-DE05-5AA39A3E1B75}"/>
              </a:ext>
            </a:extLst>
          </p:cNvPr>
          <p:cNvSpPr txBox="1"/>
          <p:nvPr/>
        </p:nvSpPr>
        <p:spPr>
          <a:xfrm>
            <a:off x="548417" y="1136003"/>
            <a:ext cx="5547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02. Deep Neural Network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2FD88D-9EE7-72BD-B696-EB45D2F3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80" y="1883833"/>
            <a:ext cx="7867020" cy="10717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76BA07-0005-6F3E-E5BA-016309F4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93" y="1551560"/>
            <a:ext cx="3197800" cy="466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91AF91-943E-947A-2DD7-6C42094B697A}"/>
              </a:ext>
            </a:extLst>
          </p:cNvPr>
          <p:cNvSpPr txBox="1"/>
          <p:nvPr/>
        </p:nvSpPr>
        <p:spPr>
          <a:xfrm>
            <a:off x="4606725" y="3017939"/>
            <a:ext cx="591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KR" dirty="0"/>
              <a:t>idden layer </a:t>
            </a:r>
            <a:r>
              <a:rPr lang="ko-KR" altLang="en-US" dirty="0"/>
              <a:t>에서 </a:t>
            </a:r>
            <a:r>
              <a:rPr lang="en-US" altLang="ko-KR" dirty="0"/>
              <a:t>activation function(</a:t>
            </a:r>
            <a:r>
              <a:rPr lang="ko-KR" altLang="en-US" dirty="0"/>
              <a:t>비선형 함수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endParaRPr lang="en-US" altLang="ko-KR" dirty="0"/>
          </a:p>
          <a:p>
            <a:r>
              <a:rPr lang="ko-KR" altLang="en-US" dirty="0"/>
              <a:t>일반화 회귀 모델</a:t>
            </a:r>
            <a:r>
              <a:rPr lang="en-US" altLang="ko-KR" dirty="0"/>
              <a:t>(</a:t>
            </a:r>
            <a:r>
              <a:rPr lang="en-US" altLang="ko-KR" dirty="0" err="1"/>
              <a:t>glm</a:t>
            </a:r>
            <a:r>
              <a:rPr lang="en-US" altLang="ko-KR" dirty="0"/>
              <a:t>)</a:t>
            </a:r>
            <a:r>
              <a:rPr lang="ko-KR" altLang="en-US" dirty="0"/>
              <a:t>과  동일한 역할 수행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8524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E85B5-503E-A3AE-0724-BCDB32E017D2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A7C04-612E-E154-EF0A-08B621489148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C32A9377-A89B-442E-5A61-49F544C5635A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49DE9-222D-AD52-5510-FF13FFC10919}"/>
              </a:ext>
            </a:extLst>
          </p:cNvPr>
          <p:cNvSpPr txBox="1"/>
          <p:nvPr/>
        </p:nvSpPr>
        <p:spPr>
          <a:xfrm>
            <a:off x="368531" y="305006"/>
            <a:ext cx="27450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Neural Network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BF9DBF-EF14-0E8A-409C-EAC8F372FF59}"/>
              </a:ext>
            </a:extLst>
          </p:cNvPr>
          <p:cNvSpPr txBox="1"/>
          <p:nvPr/>
        </p:nvSpPr>
        <p:spPr>
          <a:xfrm>
            <a:off x="761459" y="881084"/>
            <a:ext cx="448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Forward propagation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82CF6-6B90-C1BE-1AB6-C715318EC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53" y="1320669"/>
            <a:ext cx="7861300" cy="5029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555CE7-43FD-85BD-DA00-1A99A4564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56" y="823713"/>
            <a:ext cx="4816357" cy="29915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8B2623B-D9AD-CB8D-E3D5-EC36F9906BA3}"/>
              </a:ext>
            </a:extLst>
          </p:cNvPr>
          <p:cNvSpPr txBox="1"/>
          <p:nvPr/>
        </p:nvSpPr>
        <p:spPr>
          <a:xfrm>
            <a:off x="7920300" y="3990939"/>
            <a:ext cx="42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DNN</a:t>
            </a:r>
            <a:r>
              <a:rPr lang="ko-KR" altLang="en-US" b="1" dirty="0"/>
              <a:t>은 단순히 일반화 선형</a:t>
            </a:r>
            <a:r>
              <a:rPr lang="en-US" altLang="ko-KR" b="1" dirty="0"/>
              <a:t> </a:t>
            </a:r>
            <a:r>
              <a:rPr lang="ko-KR" altLang="en-US" b="1" dirty="0"/>
              <a:t>회귀</a:t>
            </a:r>
            <a:r>
              <a:rPr lang="en-US" altLang="ko-KR" b="1" dirty="0"/>
              <a:t>(</a:t>
            </a:r>
            <a:r>
              <a:rPr lang="en-US" altLang="ko-KR" b="1" dirty="0" err="1"/>
              <a:t>glm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을 여러 겹 수행한 것과 동일함</a:t>
            </a:r>
            <a:r>
              <a:rPr lang="en-US" altLang="ko-KR" b="1" dirty="0"/>
              <a:t>.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01579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ED52922-D4B0-9395-2660-EC03FF13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02" y="2842734"/>
            <a:ext cx="6768850" cy="370852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FB62C-FCF5-B1B8-81A9-DFE0997CA002}"/>
              </a:ext>
            </a:extLst>
          </p:cNvPr>
          <p:cNvSpPr txBox="1"/>
          <p:nvPr/>
        </p:nvSpPr>
        <p:spPr>
          <a:xfrm>
            <a:off x="123344" y="872840"/>
            <a:ext cx="554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Back</a:t>
            </a:r>
            <a:r>
              <a:rPr lang="ko-KR" altLang="en-US" b="1" dirty="0"/>
              <a:t> </a:t>
            </a:r>
            <a:r>
              <a:rPr lang="en-US" altLang="ko-KR" b="1" dirty="0"/>
              <a:t>propagation; chain rule(</a:t>
            </a:r>
            <a:r>
              <a:rPr lang="ko-KR" altLang="en-US" b="1" dirty="0"/>
              <a:t>가중치 업데이트</a:t>
            </a:r>
            <a:r>
              <a:rPr lang="en-US" altLang="ko-KR" b="1" dirty="0"/>
              <a:t>)</a:t>
            </a:r>
            <a:endParaRPr lang="en-KR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D0883C4-F4B3-900B-2367-5F2844C8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048" y="4690087"/>
            <a:ext cx="5264571" cy="168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7D2205-77C3-D365-02FD-BDF429ACA311}"/>
              </a:ext>
            </a:extLst>
          </p:cNvPr>
          <p:cNvSpPr txBox="1"/>
          <p:nvPr/>
        </p:nvSpPr>
        <p:spPr>
          <a:xfrm>
            <a:off x="7157635" y="4317732"/>
            <a:ext cx="5153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Sigmoid</a:t>
            </a:r>
            <a:r>
              <a:rPr lang="ko-KR" altLang="en-US" sz="1500" dirty="0"/>
              <a:t>는 미분할 경우</a:t>
            </a:r>
            <a:r>
              <a:rPr lang="en-US" altLang="ko-KR" sz="1500" dirty="0"/>
              <a:t>,</a:t>
            </a:r>
            <a:r>
              <a:rPr lang="ko-KR" altLang="en-US" sz="1500" dirty="0"/>
              <a:t> 최대값이 </a:t>
            </a:r>
            <a:r>
              <a:rPr lang="en-US" altLang="ko-KR" sz="1500" dirty="0"/>
              <a:t>0.25</a:t>
            </a:r>
            <a:r>
              <a:rPr lang="ko-KR" altLang="en-US" sz="1500" dirty="0"/>
              <a:t>로 기울기가 소실</a:t>
            </a:r>
            <a:r>
              <a:rPr lang="en-US" altLang="ko-KR" sz="1500" dirty="0"/>
              <a:t>!</a:t>
            </a:r>
          </a:p>
          <a:p>
            <a:r>
              <a:rPr lang="ko-KR" altLang="en-US" sz="1500" dirty="0"/>
              <a:t>따라서 은닉층의 </a:t>
            </a:r>
            <a:r>
              <a:rPr lang="en-US" altLang="ko-KR" sz="1500" dirty="0"/>
              <a:t>activation function</a:t>
            </a:r>
            <a:r>
              <a:rPr lang="ko-KR" altLang="en-US" sz="1500" dirty="0" err="1"/>
              <a:t>으로</a:t>
            </a:r>
            <a:r>
              <a:rPr lang="ko-KR" altLang="en-US" sz="1500" dirty="0"/>
              <a:t> 사용하지 않음</a:t>
            </a:r>
            <a:endParaRPr lang="en-KR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677A4-EFF2-7D95-E299-CFC8DE164788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C40D9-4D86-4E93-235B-B52A3FADEB81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8DF86992-79EA-E3DD-CBA6-4965F2851BD7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E5575-FD4B-A78F-9A4F-91A7D13C576A}"/>
              </a:ext>
            </a:extLst>
          </p:cNvPr>
          <p:cNvSpPr txBox="1"/>
          <p:nvPr/>
        </p:nvSpPr>
        <p:spPr>
          <a:xfrm>
            <a:off x="368531" y="305006"/>
            <a:ext cx="27450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Neural Network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CEC11-7360-44B4-A6D3-9A7834D2D710}"/>
              </a:ext>
            </a:extLst>
          </p:cNvPr>
          <p:cNvSpPr txBox="1"/>
          <p:nvPr/>
        </p:nvSpPr>
        <p:spPr>
          <a:xfrm>
            <a:off x="6705048" y="6313094"/>
            <a:ext cx="5243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600" dirty="0"/>
              <a:t>ReLU, Leaky ReLU</a:t>
            </a:r>
            <a:r>
              <a:rPr lang="ko-KR" altLang="en-US" sz="1600" dirty="0"/>
              <a:t>가 요즘 가장 많이 사용됨</a:t>
            </a:r>
            <a:endParaRPr lang="en-KR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8D6B2-DE6B-FA66-9FA4-B5A848D5E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884" y="630532"/>
            <a:ext cx="6652772" cy="34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>
            <a:extLst>
              <a:ext uri="{FF2B5EF4-FFF2-40B4-BE49-F238E27FC236}">
                <a16:creationId xmlns:a16="http://schemas.microsoft.com/office/drawing/2014/main" id="{3A4EA52B-ED7B-7EB4-5AEB-55B95B519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" y="5232105"/>
            <a:ext cx="3948326" cy="139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가상 인간, 경계를 지우다 | N콘텐츠 vol.21">
            <a:extLst>
              <a:ext uri="{FF2B5EF4-FFF2-40B4-BE49-F238E27FC236}">
                <a16:creationId xmlns:a16="http://schemas.microsoft.com/office/drawing/2014/main" id="{5E09BED9-9930-C432-9378-F6C68BE6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084" y="1707420"/>
            <a:ext cx="2662916" cy="160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E85B5-503E-A3AE-0724-BCDB32E017D2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A7C04-612E-E154-EF0A-08B621489148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C32A9377-A89B-442E-5A61-49F544C5635A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49DE9-222D-AD52-5510-FF13FFC10919}"/>
              </a:ext>
            </a:extLst>
          </p:cNvPr>
          <p:cNvSpPr txBox="1"/>
          <p:nvPr/>
        </p:nvSpPr>
        <p:spPr>
          <a:xfrm>
            <a:off x="368531" y="305006"/>
            <a:ext cx="27450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02.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Deep Neural Network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26" name="Picture 2" descr="7가지 신경망 : 네이버 블로그">
            <a:extLst>
              <a:ext uri="{FF2B5EF4-FFF2-40B4-BE49-F238E27FC236}">
                <a16:creationId xmlns:a16="http://schemas.microsoft.com/office/drawing/2014/main" id="{30992992-7BC0-8F1A-0E35-E3BDAB4C1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6" y="1106587"/>
            <a:ext cx="2038662" cy="152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가지 신경망 : 네이버 블로그">
            <a:extLst>
              <a:ext uri="{FF2B5EF4-FFF2-40B4-BE49-F238E27FC236}">
                <a16:creationId xmlns:a16="http://schemas.microsoft.com/office/drawing/2014/main" id="{6875C235-49A4-BE87-2243-5248A91F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16" y="669432"/>
            <a:ext cx="3434404" cy="257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7가지 신경망 : 네이버 블로그">
            <a:extLst>
              <a:ext uri="{FF2B5EF4-FFF2-40B4-BE49-F238E27FC236}">
                <a16:creationId xmlns:a16="http://schemas.microsoft.com/office/drawing/2014/main" id="{233F2789-3C4B-E5A5-DF7E-70222176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31" y="3534794"/>
            <a:ext cx="3557287" cy="266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E46EE-A6EF-C281-EA25-DFCB53F4FD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0028" y="3369796"/>
            <a:ext cx="3215652" cy="256162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2D2B06F-5AF4-A4C1-3A7D-439B9EB62682}"/>
              </a:ext>
            </a:extLst>
          </p:cNvPr>
          <p:cNvSpPr/>
          <p:nvPr/>
        </p:nvSpPr>
        <p:spPr>
          <a:xfrm rot="638632">
            <a:off x="6420483" y="624017"/>
            <a:ext cx="2057667" cy="54401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이미지 분석</a:t>
            </a:r>
            <a:r>
              <a:rPr lang="en-US" altLang="ko-KR" sz="1500" dirty="0"/>
              <a:t>(vison)</a:t>
            </a:r>
            <a:endParaRPr lang="en-KR" sz="15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838C1B-90D9-DF87-D52E-2C33AF3048E4}"/>
              </a:ext>
            </a:extLst>
          </p:cNvPr>
          <p:cNvSpPr/>
          <p:nvPr/>
        </p:nvSpPr>
        <p:spPr>
          <a:xfrm rot="20164778">
            <a:off x="56394" y="4450856"/>
            <a:ext cx="2224228" cy="54401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시계열 데이터</a:t>
            </a:r>
            <a:r>
              <a:rPr lang="en-US" altLang="ko-KR" sz="1500" dirty="0"/>
              <a:t>/</a:t>
            </a:r>
            <a:r>
              <a:rPr lang="ko-KR" altLang="en-US" sz="1500" dirty="0"/>
              <a:t>자연어</a:t>
            </a:r>
            <a:endParaRPr lang="en-KR" sz="15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73A8AF-D253-9950-CEB0-3DAD7FF95742}"/>
              </a:ext>
            </a:extLst>
          </p:cNvPr>
          <p:cNvSpPr/>
          <p:nvPr/>
        </p:nvSpPr>
        <p:spPr>
          <a:xfrm rot="1305541">
            <a:off x="9835316" y="3487492"/>
            <a:ext cx="1958035" cy="4841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가상 이미지 생성</a:t>
            </a:r>
            <a:endParaRPr lang="en-KR" sz="1500" dirty="0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FA6CB14-4DD7-5DB9-4AAC-E07BB524EA17}"/>
              </a:ext>
            </a:extLst>
          </p:cNvPr>
          <p:cNvCxnSpPr/>
          <p:nvPr/>
        </p:nvCxnSpPr>
        <p:spPr>
          <a:xfrm flipV="1">
            <a:off x="6213561" y="1123441"/>
            <a:ext cx="758301" cy="32409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9CA6A31-99E9-A4AF-1404-DE12BDDF6A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25728" y="4218596"/>
            <a:ext cx="1484300" cy="6663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AAB75B18-E2D2-304B-E877-6603B32AA68C}"/>
              </a:ext>
            </a:extLst>
          </p:cNvPr>
          <p:cNvCxnSpPr/>
          <p:nvPr/>
        </p:nvCxnSpPr>
        <p:spPr>
          <a:xfrm flipV="1">
            <a:off x="9057028" y="3422353"/>
            <a:ext cx="758301" cy="324091"/>
          </a:xfrm>
          <a:prstGeom prst="curvedConnector3">
            <a:avLst>
              <a:gd name="adj1" fmla="val -3424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AA4121-5212-B4B3-D748-E6639A9042BF}"/>
              </a:ext>
            </a:extLst>
          </p:cNvPr>
          <p:cNvSpPr txBox="1"/>
          <p:nvPr/>
        </p:nvSpPr>
        <p:spPr>
          <a:xfrm>
            <a:off x="2878808" y="6489412"/>
            <a:ext cx="1878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Google</a:t>
            </a:r>
            <a:r>
              <a:rPr lang="en-US" altLang="ko-KR" sz="1600" dirty="0"/>
              <a:t>)</a:t>
            </a:r>
            <a:r>
              <a:rPr lang="en-US" sz="1600" dirty="0"/>
              <a:t> Seq2Seq</a:t>
            </a:r>
            <a:endParaRPr lang="en-KR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52428-96D8-7FE8-C883-3F9942EA0FE6}"/>
              </a:ext>
            </a:extLst>
          </p:cNvPr>
          <p:cNvSpPr txBox="1"/>
          <p:nvPr/>
        </p:nvSpPr>
        <p:spPr>
          <a:xfrm>
            <a:off x="9529085" y="1383666"/>
            <a:ext cx="2662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/>
              <a:t>로커스</a:t>
            </a:r>
            <a:r>
              <a:rPr lang="en-US" altLang="ko-KR" sz="1600" dirty="0"/>
              <a:t>)</a:t>
            </a:r>
            <a:r>
              <a:rPr lang="ko-KR" altLang="en-US" sz="1600" dirty="0"/>
              <a:t> 가상인간 </a:t>
            </a:r>
            <a:r>
              <a:rPr lang="ko-KR" altLang="en-US" sz="1600" dirty="0" err="1"/>
              <a:t>로지</a:t>
            </a:r>
            <a:endParaRPr lang="en-KR" sz="1600" dirty="0"/>
          </a:p>
        </p:txBody>
      </p:sp>
    </p:spTree>
    <p:extLst>
      <p:ext uri="{BB962C8B-B14F-4D97-AF65-F5344CB8AC3E}">
        <p14:creationId xmlns:p14="http://schemas.microsoft.com/office/powerpoint/2010/main" val="95437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F1F43-D07E-E46E-72EC-E91E8BF6AC22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9A056-ACC4-43F6-48F4-D4778D61D9D7}"/>
              </a:ext>
            </a:extLst>
          </p:cNvPr>
          <p:cNvSpPr txBox="1"/>
          <p:nvPr/>
        </p:nvSpPr>
        <p:spPr>
          <a:xfrm>
            <a:off x="477564" y="1066373"/>
            <a:ext cx="5463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03. Convolutional Neural Network</a:t>
            </a:r>
            <a:endParaRPr lang="en-KR" sz="2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36533-C6AA-0812-1512-362C468B2973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F0B2EFB2-27B0-C32D-83D9-4BF383E01A24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0EB35-2225-31AC-04D6-43406B2619D5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265F0-22D2-932E-13AB-B6B444DE28F4}"/>
              </a:ext>
            </a:extLst>
          </p:cNvPr>
          <p:cNvSpPr txBox="1"/>
          <p:nvPr/>
        </p:nvSpPr>
        <p:spPr>
          <a:xfrm>
            <a:off x="1671396" y="3560022"/>
            <a:ext cx="4086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/>
              <a:t>이미지 분류에 가장 많이 사용되는 </a:t>
            </a:r>
            <a:r>
              <a:rPr lang="en-US" altLang="ko-KR" sz="1500" dirty="0"/>
              <a:t>MNIST</a:t>
            </a:r>
          </a:p>
          <a:p>
            <a:pPr algn="r"/>
            <a:r>
              <a:rPr lang="en-US" sz="1500" dirty="0"/>
              <a:t>28x28x1</a:t>
            </a:r>
            <a:r>
              <a:rPr lang="ko-KR" altLang="en-US" sz="1500" dirty="0"/>
              <a:t> </a:t>
            </a:r>
            <a:r>
              <a:rPr lang="en-US" altLang="ko-KR" sz="1500" dirty="0"/>
              <a:t>(8-bit gray scale)</a:t>
            </a:r>
            <a:endParaRPr lang="en-KR" sz="1500" dirty="0"/>
          </a:p>
        </p:txBody>
      </p:sp>
      <p:pic>
        <p:nvPicPr>
          <p:cNvPr id="15" name="Picture 4" descr="AI 이미지 Upscaler - 무료 온라인 이미지 및 사진 확대">
            <a:extLst>
              <a:ext uri="{FF2B5EF4-FFF2-40B4-BE49-F238E27FC236}">
                <a16:creationId xmlns:a16="http://schemas.microsoft.com/office/drawing/2014/main" id="{3F137DC8-917F-30E3-EB7F-A766C9535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152" y="1545572"/>
            <a:ext cx="2149030" cy="214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3CAC3A-1381-9A3D-BF31-F86FAAF721FF}"/>
              </a:ext>
            </a:extLst>
          </p:cNvPr>
          <p:cNvSpPr txBox="1"/>
          <p:nvPr/>
        </p:nvSpPr>
        <p:spPr>
          <a:xfrm>
            <a:off x="7750457" y="3742200"/>
            <a:ext cx="3342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601x601x3 (8-bit color; 0-255)</a:t>
            </a:r>
          </a:p>
          <a:p>
            <a:r>
              <a:rPr lang="en-US" sz="1500" dirty="0"/>
              <a:t>BMP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EED9-BD00-E327-4A6D-6A9A167C1D28}"/>
              </a:ext>
            </a:extLst>
          </p:cNvPr>
          <p:cNvSpPr txBox="1"/>
          <p:nvPr/>
        </p:nvSpPr>
        <p:spPr>
          <a:xfrm>
            <a:off x="1015018" y="4499809"/>
            <a:ext cx="492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차원이 낮고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topology information</a:t>
            </a:r>
            <a:r>
              <a:rPr lang="ko-KR" altLang="en-US" b="1" dirty="0"/>
              <a:t>이 적음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67CA1-18BF-FBB3-7EC7-FC4A3F1A9460}"/>
              </a:ext>
            </a:extLst>
          </p:cNvPr>
          <p:cNvSpPr txBox="1"/>
          <p:nvPr/>
        </p:nvSpPr>
        <p:spPr>
          <a:xfrm>
            <a:off x="6717636" y="4570692"/>
            <a:ext cx="492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차원이 크고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topology information</a:t>
            </a:r>
            <a:r>
              <a:rPr lang="ko-KR" altLang="en-US" b="1" dirty="0"/>
              <a:t>이 적음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ED851-86FD-432D-7ADD-A984F23040B3}"/>
              </a:ext>
            </a:extLst>
          </p:cNvPr>
          <p:cNvSpPr txBox="1"/>
          <p:nvPr/>
        </p:nvSpPr>
        <p:spPr>
          <a:xfrm>
            <a:off x="1499709" y="5143635"/>
            <a:ext cx="979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DNN</a:t>
            </a:r>
            <a:r>
              <a:rPr lang="ko-KR" altLang="en-US" b="1" dirty="0"/>
              <a:t>은 입력 시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/>
              <a:t>1</a:t>
            </a:r>
            <a:r>
              <a:rPr lang="ko-KR" altLang="en-US" b="1" dirty="0"/>
              <a:t>차원으로 입력</a:t>
            </a:r>
            <a:r>
              <a:rPr lang="en-US" altLang="ko-KR" b="1" dirty="0"/>
              <a:t>(flatten) </a:t>
            </a:r>
            <a:r>
              <a:rPr lang="ko-KR" altLang="en-US" b="1" dirty="0"/>
              <a:t>이 때 </a:t>
            </a:r>
            <a:r>
              <a:rPr lang="en-US" altLang="ko-KR" b="1" dirty="0"/>
              <a:t>topology information</a:t>
            </a:r>
            <a:r>
              <a:rPr lang="ko-KR" altLang="en-US" b="1" dirty="0"/>
              <a:t>을 고려하지 않으며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차원이 크면 많은 가중치가 필요</a:t>
            </a:r>
            <a:endParaRPr lang="en-US" altLang="ko-KR" b="1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22DFB84-80D2-9990-083B-9538AE417F80}"/>
              </a:ext>
            </a:extLst>
          </p:cNvPr>
          <p:cNvSpPr/>
          <p:nvPr/>
        </p:nvSpPr>
        <p:spPr>
          <a:xfrm>
            <a:off x="5044656" y="6064460"/>
            <a:ext cx="2701630" cy="4210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CNN </a:t>
            </a:r>
            <a:r>
              <a:rPr lang="ko-KR" altLang="en-US" dirty="0"/>
              <a:t>사용</a:t>
            </a:r>
            <a:endParaRPr lang="en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D09E5B2-8E1B-7D8A-FDDA-4D96EC69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48" y="1826055"/>
            <a:ext cx="5327417" cy="184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82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F1F43-D07E-E46E-72EC-E91E8BF6AC22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36533-C6AA-0812-1512-362C468B2973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F0B2EFB2-27B0-C32D-83D9-4BF383E01A24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0EB35-2225-31AC-04D6-43406B2619D5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6D88E0B-DCE5-59ED-E50A-647954E0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1" y="4051929"/>
            <a:ext cx="3339106" cy="236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D1F126-6AF6-4596-EC43-B48A54D33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1" y="1214985"/>
            <a:ext cx="8210208" cy="2736736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2B5FD92-F2D2-1B2A-7D3B-DCBCE48A1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787" y="4138335"/>
            <a:ext cx="3451790" cy="20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55DD27-53CE-025A-3CCB-99A3E1876F5E}"/>
              </a:ext>
            </a:extLst>
          </p:cNvPr>
          <p:cNvSpPr txBox="1"/>
          <p:nvPr/>
        </p:nvSpPr>
        <p:spPr>
          <a:xfrm>
            <a:off x="8963889" y="3628556"/>
            <a:ext cx="3342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OpenCV </a:t>
            </a:r>
            <a:r>
              <a:rPr lang="en-US" sz="1500" dirty="0" err="1"/>
              <a:t>Haar</a:t>
            </a:r>
            <a:r>
              <a:rPr lang="en-US" sz="1500" dirty="0"/>
              <a:t> Cascade;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E68274-F38E-3B88-0949-2BEF65F0520A}"/>
              </a:ext>
            </a:extLst>
          </p:cNvPr>
          <p:cNvSpPr txBox="1"/>
          <p:nvPr/>
        </p:nvSpPr>
        <p:spPr>
          <a:xfrm>
            <a:off x="7658722" y="4358345"/>
            <a:ext cx="4647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이미지에서 특정 이미지를 </a:t>
            </a:r>
            <a:r>
              <a:rPr lang="ko-KR" altLang="en-US" dirty="0" err="1"/>
              <a:t>잘라내기</a:t>
            </a:r>
            <a:r>
              <a:rPr lang="en-US" altLang="ko-KR" dirty="0" err="1"/>
              <a:t>Haar</a:t>
            </a:r>
            <a:r>
              <a:rPr lang="en-US" altLang="ko-KR" dirty="0"/>
              <a:t> Cascade</a:t>
            </a:r>
            <a:r>
              <a:rPr lang="ko-KR" altLang="en-US" dirty="0"/>
              <a:t>라는 방법을 주로 사용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CNN</a:t>
            </a:r>
            <a:r>
              <a:rPr lang="ko-KR" altLang="en-US" dirty="0"/>
              <a:t> 모델에 전체 이미지 입력 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학습 불가능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해상도 </a:t>
            </a:r>
            <a:r>
              <a:rPr lang="en-US" altLang="ko-KR" dirty="0"/>
              <a:t>CNN </a:t>
            </a:r>
            <a:r>
              <a:rPr lang="ko-KR" altLang="en-US" dirty="0"/>
              <a:t>모델에 맞춰서 변형 필요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50066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10BF77-39BB-FD91-393C-838596D1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8912"/>
            <a:ext cx="5940835" cy="20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445BFB-EE1E-E62C-3284-E151AD7DB8BF}"/>
              </a:ext>
            </a:extLst>
          </p:cNvPr>
          <p:cNvSpPr txBox="1"/>
          <p:nvPr/>
        </p:nvSpPr>
        <p:spPr>
          <a:xfrm>
            <a:off x="9551740" y="2202820"/>
            <a:ext cx="3342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Yan </a:t>
            </a:r>
            <a:r>
              <a:rPr lang="en-US" sz="1500" dirty="0" err="1"/>
              <a:t>LeCun</a:t>
            </a:r>
            <a:r>
              <a:rPr lang="ko-KR" altLang="en-US" sz="1500" dirty="0"/>
              <a:t> 논문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r>
              <a:rPr lang="en-US" altLang="ko-KR" sz="1500" dirty="0"/>
              <a:t>CNN</a:t>
            </a:r>
            <a:r>
              <a:rPr lang="ko-KR" altLang="en-US" sz="1500" dirty="0"/>
              <a:t>의 초석</a:t>
            </a:r>
            <a:endParaRPr lang="en-US" sz="1500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D24234D-A157-E137-2768-CCC55F353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48" y="2364402"/>
            <a:ext cx="7744903" cy="274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2E5DA77-E953-9784-48D6-1AC31AF4BA36}"/>
              </a:ext>
            </a:extLst>
          </p:cNvPr>
          <p:cNvSpPr/>
          <p:nvPr/>
        </p:nvSpPr>
        <p:spPr>
          <a:xfrm>
            <a:off x="3643745" y="2909455"/>
            <a:ext cx="2189019" cy="1579418"/>
          </a:xfrm>
          <a:prstGeom prst="frame">
            <a:avLst>
              <a:gd name="adj1" fmla="val 46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B735529C-2404-2B62-0D95-FC39459AC3BB}"/>
              </a:ext>
            </a:extLst>
          </p:cNvPr>
          <p:cNvCxnSpPr>
            <a:cxnSpLocks/>
          </p:cNvCxnSpPr>
          <p:nvPr/>
        </p:nvCxnSpPr>
        <p:spPr>
          <a:xfrm>
            <a:off x="5832764" y="4375379"/>
            <a:ext cx="1385454" cy="12795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947AED-D7FF-1D32-4E27-E5408D8E4F4E}"/>
              </a:ext>
            </a:extLst>
          </p:cNvPr>
          <p:cNvSpPr txBox="1"/>
          <p:nvPr/>
        </p:nvSpPr>
        <p:spPr>
          <a:xfrm>
            <a:off x="7376576" y="5470224"/>
            <a:ext cx="227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</a:t>
            </a:r>
            <a:r>
              <a:rPr lang="ko-KR" altLang="en-US" b="1" dirty="0"/>
              <a:t>에서의 가중치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57470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14885" y="717351"/>
            <a:ext cx="749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lt"/>
                <a:ea typeface="나눔스퀘어_ac ExtraBold" panose="020B0600000101010101" pitchFamily="50" charset="-127"/>
              </a:rPr>
              <a:t>Contents</a:t>
            </a:r>
            <a:endParaRPr lang="ko-KR" altLang="en-US" sz="2400" b="1" dirty="0">
              <a:latin typeface="+mj-lt"/>
              <a:ea typeface="나눔스퀘어_ac ExtraBold" panose="020B0600000101010101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063FEB-1F9B-7947-82A6-404D0B0DF132}"/>
              </a:ext>
            </a:extLst>
          </p:cNvPr>
          <p:cNvGrpSpPr/>
          <p:nvPr/>
        </p:nvGrpSpPr>
        <p:grpSpPr>
          <a:xfrm>
            <a:off x="2043413" y="1836650"/>
            <a:ext cx="3573843" cy="1089852"/>
            <a:chOff x="1860958" y="1706649"/>
            <a:chExt cx="3573843" cy="1089852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D047DB6-9D97-4382-8346-A302953A0AF3}"/>
                </a:ext>
              </a:extLst>
            </p:cNvPr>
            <p:cNvSpPr/>
            <p:nvPr/>
          </p:nvSpPr>
          <p:spPr>
            <a:xfrm>
              <a:off x="2225870" y="1706649"/>
              <a:ext cx="3208931" cy="1089852"/>
            </a:xfrm>
            <a:prstGeom prst="rect">
              <a:avLst/>
            </a:prstGeom>
            <a:solidFill>
              <a:srgbClr val="F6F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07851" y="2047333"/>
              <a:ext cx="2946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+mj-lt"/>
                  <a:ea typeface="나눔스퀘어_ac ExtraBold" panose="020B0600000101010101"/>
                </a:rPr>
                <a:t>Model’s components</a:t>
              </a:r>
              <a:endParaRPr lang="ko-KR" altLang="en-US" sz="2000" b="1" dirty="0">
                <a:latin typeface="+mj-lt"/>
                <a:ea typeface="나눔스퀘어_ac ExtraBold" panose="020B0600000101010101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860958" y="1909924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911724" y="1970389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01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921464" y="662055"/>
            <a:ext cx="484923" cy="560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0C4389-7359-D942-A1B7-268F9DB389A5}"/>
              </a:ext>
            </a:extLst>
          </p:cNvPr>
          <p:cNvGrpSpPr/>
          <p:nvPr/>
        </p:nvGrpSpPr>
        <p:grpSpPr>
          <a:xfrm>
            <a:off x="6851264" y="2884074"/>
            <a:ext cx="4190547" cy="1089852"/>
            <a:chOff x="6782253" y="3003028"/>
            <a:chExt cx="4190547" cy="108985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5698371-A840-486E-A545-B8F19092E990}"/>
                </a:ext>
              </a:extLst>
            </p:cNvPr>
            <p:cNvSpPr/>
            <p:nvPr/>
          </p:nvSpPr>
          <p:spPr>
            <a:xfrm>
              <a:off x="7147165" y="3003028"/>
              <a:ext cx="3825635" cy="1089852"/>
            </a:xfrm>
            <a:prstGeom prst="rect">
              <a:avLst/>
            </a:prstGeom>
            <a:solidFill>
              <a:srgbClr val="F6F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26ABB1-1BA3-4D94-9075-1FDFFB0919A2}"/>
                </a:ext>
              </a:extLst>
            </p:cNvPr>
            <p:cNvSpPr txBox="1"/>
            <p:nvPr/>
          </p:nvSpPr>
          <p:spPr>
            <a:xfrm>
              <a:off x="7612589" y="3343712"/>
              <a:ext cx="3208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+mj-lt"/>
                  <a:ea typeface="나눔스퀘어_ac ExtraBold" panose="020B0600000101010101"/>
                </a:rPr>
                <a:t>Deep Neural Network</a:t>
              </a:r>
              <a:endParaRPr lang="ko-KR" altLang="en-US" sz="2000" b="1" dirty="0">
                <a:latin typeface="+mj-lt"/>
                <a:ea typeface="나눔스퀘어_ac ExtraBold" panose="020B0600000101010101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522731-265E-452B-977F-8ED52B712450}"/>
                </a:ext>
              </a:extLst>
            </p:cNvPr>
            <p:cNvSpPr/>
            <p:nvPr/>
          </p:nvSpPr>
          <p:spPr>
            <a:xfrm>
              <a:off x="6782253" y="3206303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942B6F9-21C8-4DDB-B1D7-0A3CBB94308F}"/>
                </a:ext>
              </a:extLst>
            </p:cNvPr>
            <p:cNvSpPr/>
            <p:nvPr/>
          </p:nvSpPr>
          <p:spPr>
            <a:xfrm>
              <a:off x="6833019" y="3266768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02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E4FF85-0BC2-7245-9155-C836AB060212}"/>
              </a:ext>
            </a:extLst>
          </p:cNvPr>
          <p:cNvGrpSpPr/>
          <p:nvPr/>
        </p:nvGrpSpPr>
        <p:grpSpPr>
          <a:xfrm>
            <a:off x="2094179" y="4179473"/>
            <a:ext cx="3573843" cy="1089852"/>
            <a:chOff x="1860958" y="4273149"/>
            <a:chExt cx="3573843" cy="108985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1C14510-5A2E-485B-99B2-319B295433D0}"/>
                </a:ext>
              </a:extLst>
            </p:cNvPr>
            <p:cNvSpPr/>
            <p:nvPr/>
          </p:nvSpPr>
          <p:spPr>
            <a:xfrm>
              <a:off x="2225870" y="4273149"/>
              <a:ext cx="3208931" cy="1089852"/>
            </a:xfrm>
            <a:prstGeom prst="rect">
              <a:avLst/>
            </a:prstGeom>
            <a:solidFill>
              <a:srgbClr val="F6F7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A00C86-3A20-44FA-BD0B-8170AC3B5E43}"/>
                </a:ext>
              </a:extLst>
            </p:cNvPr>
            <p:cNvSpPr txBox="1"/>
            <p:nvPr/>
          </p:nvSpPr>
          <p:spPr>
            <a:xfrm>
              <a:off x="2357085" y="4581138"/>
              <a:ext cx="2946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+mj-lt"/>
                  <a:ea typeface="나눔스퀘어_ac ExtraBold" panose="020B0600000101010101"/>
                </a:rPr>
                <a:t>CNN</a:t>
              </a:r>
              <a:endParaRPr lang="ko-KR" altLang="en-US" sz="2000" b="1" dirty="0">
                <a:latin typeface="+mj-lt"/>
                <a:ea typeface="나눔스퀘어_ac ExtraBold" panose="020B0600000101010101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C60CD9-7939-4484-BB09-41A5F6FAEE9A}"/>
                </a:ext>
              </a:extLst>
            </p:cNvPr>
            <p:cNvSpPr/>
            <p:nvPr/>
          </p:nvSpPr>
          <p:spPr>
            <a:xfrm>
              <a:off x="1860958" y="4476424"/>
              <a:ext cx="729823" cy="674928"/>
            </a:xfrm>
            <a:prstGeom prst="ellipse">
              <a:avLst/>
            </a:prstGeom>
            <a:solidFill>
              <a:srgbClr val="46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FFF96E-9732-4DA0-A7CA-4F33CB1F5823}"/>
                </a:ext>
              </a:extLst>
            </p:cNvPr>
            <p:cNvSpPr/>
            <p:nvPr/>
          </p:nvSpPr>
          <p:spPr>
            <a:xfrm>
              <a:off x="1911724" y="4536889"/>
              <a:ext cx="72982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000" b="1" dirty="0">
                  <a:solidFill>
                    <a:schemeClr val="bg1"/>
                  </a:solidFill>
                  <a:ea typeface="나눔스퀘어_ac ExtraBold" panose="020B0600000101010101" pitchFamily="50" charset="-127"/>
                </a:rPr>
                <a:t>03</a:t>
              </a:r>
              <a:endParaRPr lang="ko-KR" altLang="en-US" sz="3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943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28AC50D-2199-BA00-5ABE-B4532D11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08" y="433823"/>
            <a:ext cx="8112882" cy="55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740B7-4A58-E4CD-F424-B9E3687D6AD3}"/>
              </a:ext>
            </a:extLst>
          </p:cNvPr>
          <p:cNvSpPr txBox="1"/>
          <p:nvPr/>
        </p:nvSpPr>
        <p:spPr>
          <a:xfrm>
            <a:off x="501769" y="6012882"/>
            <a:ext cx="580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DNN</a:t>
            </a:r>
            <a:r>
              <a:rPr lang="ko-KR" altLang="en-US" dirty="0"/>
              <a:t>일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( 9+1 ) x 4 = 40</a:t>
            </a:r>
            <a:r>
              <a:rPr lang="ko-KR" altLang="en-US" dirty="0"/>
              <a:t> 개의 가중치를</a:t>
            </a:r>
            <a:endParaRPr lang="en-US" altLang="ko-KR" dirty="0"/>
          </a:p>
          <a:p>
            <a:r>
              <a:rPr lang="en-KR" dirty="0"/>
              <a:t>CNN</a:t>
            </a:r>
            <a:r>
              <a:rPr lang="ko-KR" altLang="en-US" dirty="0"/>
              <a:t>을 사용하면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( 4+1 ) x 1 = 5</a:t>
            </a:r>
            <a:r>
              <a:rPr lang="ko-KR" altLang="en-US" dirty="0"/>
              <a:t> 개의 가중치만 이용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64F1CB-DD03-DC7D-CDA8-DF69FE4923E9}"/>
              </a:ext>
            </a:extLst>
          </p:cNvPr>
          <p:cNvSpPr txBox="1"/>
          <p:nvPr/>
        </p:nvSpPr>
        <p:spPr>
          <a:xfrm>
            <a:off x="7898433" y="6151381"/>
            <a:ext cx="298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DNN</a:t>
            </a:r>
            <a:r>
              <a:rPr lang="ko-KR" altLang="en-US" dirty="0"/>
              <a:t> 보다 빠른 연산 속도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4843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3D37C397-145B-99D0-C70B-34019F7E6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416" y="3185386"/>
            <a:ext cx="5088045" cy="323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746084F-5865-6EFE-C61A-7111FE60B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8" y="1215055"/>
            <a:ext cx="6691095" cy="263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602BBF-B3B6-43A5-45CB-1672FDFC7B58}"/>
              </a:ext>
            </a:extLst>
          </p:cNvPr>
          <p:cNvSpPr txBox="1"/>
          <p:nvPr/>
        </p:nvSpPr>
        <p:spPr>
          <a:xfrm>
            <a:off x="680520" y="951337"/>
            <a:ext cx="764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Stride</a:t>
            </a:r>
            <a:r>
              <a:rPr lang="en-US" altLang="ko-KR" dirty="0"/>
              <a:t>:</a:t>
            </a:r>
            <a:r>
              <a:rPr lang="ko-KR" altLang="en-US" dirty="0"/>
              <a:t> 필터를 입력 데이터에 합성할 때</a:t>
            </a:r>
            <a:r>
              <a:rPr lang="en-US" altLang="ko-KR" dirty="0"/>
              <a:t>,</a:t>
            </a:r>
            <a:r>
              <a:rPr lang="ko-KR" altLang="en-US" dirty="0"/>
              <a:t> 움직이는 간격</a:t>
            </a:r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25CF5-9E59-6C49-139C-A33053AA17BD}"/>
              </a:ext>
            </a:extLst>
          </p:cNvPr>
          <p:cNvSpPr txBox="1"/>
          <p:nvPr/>
        </p:nvSpPr>
        <p:spPr>
          <a:xfrm>
            <a:off x="680520" y="6366590"/>
            <a:ext cx="96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altLang="ko-KR" dirty="0"/>
              <a:t>:</a:t>
            </a:r>
            <a:r>
              <a:rPr lang="ko-KR" altLang="en-US" dirty="0"/>
              <a:t> 합성 시</a:t>
            </a:r>
            <a:r>
              <a:rPr lang="en-US" altLang="ko-KR" dirty="0"/>
              <a:t>,</a:t>
            </a:r>
            <a:r>
              <a:rPr lang="ko-KR" altLang="en-US" dirty="0"/>
              <a:t> 특성의 크기가 작아지는 것을 막아 주기 위해 모서리를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채움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22825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DEF5814-FBE3-A33F-6ED7-ECB4A1D50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85" y="438912"/>
            <a:ext cx="7578883" cy="267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6B29F2-EEC6-D0BB-5FBA-6255DA92B7DF}"/>
              </a:ext>
            </a:extLst>
          </p:cNvPr>
          <p:cNvSpPr txBox="1"/>
          <p:nvPr/>
        </p:nvSpPr>
        <p:spPr>
          <a:xfrm>
            <a:off x="210864" y="1223289"/>
            <a:ext cx="5593735" cy="36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 Convolution / 2D Convolution / 3D Convolution</a:t>
            </a:r>
            <a:endParaRPr lang="en-KR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96858A0-3690-1A04-E337-027219E9B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8" y="3812825"/>
            <a:ext cx="5011928" cy="23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869E4AC6-A86C-807E-1C0A-5D6BB950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83" y="3908713"/>
            <a:ext cx="4823114" cy="218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BAAD1-5F47-38D6-7E0D-85337097439C}"/>
              </a:ext>
            </a:extLst>
          </p:cNvPr>
          <p:cNvSpPr txBox="1"/>
          <p:nvPr/>
        </p:nvSpPr>
        <p:spPr>
          <a:xfrm>
            <a:off x="28706" y="3578755"/>
            <a:ext cx="1216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Pooling Layer</a:t>
            </a:r>
            <a:r>
              <a:rPr lang="en-US" dirty="0"/>
              <a:t>: </a:t>
            </a:r>
            <a:r>
              <a:rPr lang="ko-KR" altLang="en-US" dirty="0"/>
              <a:t>데이터의 공간적 특성을 유지하면서</a:t>
            </a:r>
            <a:r>
              <a:rPr lang="en-US" altLang="ko-KR" dirty="0"/>
              <a:t>,</a:t>
            </a:r>
            <a:r>
              <a:rPr lang="ko-KR" altLang="en-US" dirty="0"/>
              <a:t> 크기를 줄여 줌</a:t>
            </a:r>
            <a:r>
              <a:rPr lang="en-US" altLang="ko-KR" dirty="0"/>
              <a:t> -&gt; </a:t>
            </a:r>
            <a:r>
              <a:rPr lang="ko-KR" altLang="en-US" dirty="0"/>
              <a:t>가중치를 줄여 </a:t>
            </a:r>
            <a:r>
              <a:rPr lang="ko-KR" altLang="en-US" dirty="0" err="1"/>
              <a:t>과적합</a:t>
            </a:r>
            <a:r>
              <a:rPr lang="en-US" altLang="ko-KR" dirty="0"/>
              <a:t>(overfitting)</a:t>
            </a:r>
            <a:r>
              <a:rPr lang="ko-KR" altLang="en-US" dirty="0"/>
              <a:t> 해결 도움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BF012-8D88-4E27-9EA1-BCAB4D156BAF}"/>
              </a:ext>
            </a:extLst>
          </p:cNvPr>
          <p:cNvSpPr txBox="1"/>
          <p:nvPr/>
        </p:nvSpPr>
        <p:spPr>
          <a:xfrm>
            <a:off x="7371688" y="6061339"/>
            <a:ext cx="191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Pooling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BD731-8ACA-A376-6297-58772DD6B3F8}"/>
              </a:ext>
            </a:extLst>
          </p:cNvPr>
          <p:cNvSpPr txBox="1"/>
          <p:nvPr/>
        </p:nvSpPr>
        <p:spPr>
          <a:xfrm>
            <a:off x="2494815" y="6081899"/>
            <a:ext cx="191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Pooling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90209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F663C-8CAB-6859-67DE-304615F1F9A5}"/>
              </a:ext>
            </a:extLst>
          </p:cNvPr>
          <p:cNvSpPr txBox="1"/>
          <p:nvPr/>
        </p:nvSpPr>
        <p:spPr>
          <a:xfrm>
            <a:off x="680520" y="951337"/>
            <a:ext cx="876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Drop-Out</a:t>
            </a:r>
            <a:r>
              <a:rPr lang="ko-KR" altLang="en-US" b="1" dirty="0"/>
              <a:t> </a:t>
            </a:r>
            <a:r>
              <a:rPr lang="en-US" altLang="ko-KR" b="1" dirty="0"/>
              <a:t>Layer</a:t>
            </a:r>
            <a:r>
              <a:rPr lang="en-US" dirty="0"/>
              <a:t>: L1(Lasso), L2(Ridge)</a:t>
            </a:r>
            <a:r>
              <a:rPr lang="ko-KR" altLang="en-US" dirty="0"/>
              <a:t>와 함께 과대적합을 방지하기 위해 사용</a:t>
            </a:r>
            <a:endParaRPr lang="en-K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CD4CB53-3B25-7862-8D31-01CA7C2E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0" y="1486843"/>
            <a:ext cx="70612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E08870-62D2-8E6A-6075-4D0958542ACA}"/>
              </a:ext>
            </a:extLst>
          </p:cNvPr>
          <p:cNvSpPr txBox="1"/>
          <p:nvPr/>
        </p:nvSpPr>
        <p:spPr>
          <a:xfrm>
            <a:off x="680519" y="5018517"/>
            <a:ext cx="10153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예측 시에는 모든 뉴런이 참여하지만</a:t>
            </a:r>
            <a:r>
              <a:rPr lang="en-US" altLang="ko-KR" dirty="0"/>
              <a:t>,</a:t>
            </a:r>
            <a:r>
              <a:rPr lang="ko-KR" altLang="en-US" dirty="0"/>
              <a:t> 훈련 시 </a:t>
            </a:r>
            <a:r>
              <a:rPr lang="en-US" altLang="ko-KR" dirty="0"/>
              <a:t>hidden layer unit</a:t>
            </a:r>
            <a:r>
              <a:rPr lang="ko-KR" altLang="en-US" dirty="0"/>
              <a:t> 일부가 랜덤하게 사용되지 않음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특정 </a:t>
            </a:r>
            <a:r>
              <a:rPr lang="en-US" altLang="ko-KR" dirty="0"/>
              <a:t>hidden layer unit</a:t>
            </a:r>
            <a:r>
              <a:rPr lang="ko-KR" altLang="en-US" dirty="0"/>
              <a:t>에 의존할 수 없도록 만들어서 일반적이고 안정적으로 학습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6341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26FD96-C4EB-343E-0582-4FCEFEBAC553}"/>
              </a:ext>
            </a:extLst>
          </p:cNvPr>
          <p:cNvGrpSpPr/>
          <p:nvPr/>
        </p:nvGrpSpPr>
        <p:grpSpPr>
          <a:xfrm>
            <a:off x="792713" y="1205719"/>
            <a:ext cx="10803537" cy="4886802"/>
            <a:chOff x="501768" y="795893"/>
            <a:chExt cx="10803537" cy="48868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9E19544-97B3-0856-27A0-B04CAC855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768" y="1203225"/>
              <a:ext cx="5815037" cy="4479470"/>
            </a:xfrm>
            <a:prstGeom prst="rect">
              <a:avLst/>
            </a:prstGeom>
          </p:spPr>
        </p:pic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2E6A1553-1AA0-8E78-89F7-6B300917F0AE}"/>
                </a:ext>
              </a:extLst>
            </p:cNvPr>
            <p:cNvSpPr/>
            <p:nvPr/>
          </p:nvSpPr>
          <p:spPr>
            <a:xfrm>
              <a:off x="4225636" y="1607240"/>
              <a:ext cx="1440873" cy="637309"/>
            </a:xfrm>
            <a:prstGeom prst="frame">
              <a:avLst>
                <a:gd name="adj1" fmla="val 832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>
                <a:solidFill>
                  <a:schemeClr val="tx1"/>
                </a:solidFill>
              </a:endParaRPr>
            </a:p>
          </p:txBody>
        </p:sp>
        <p:sp>
          <p:nvSpPr>
            <p:cNvPr id="4" name="Frame 3">
              <a:extLst>
                <a:ext uri="{FF2B5EF4-FFF2-40B4-BE49-F238E27FC236}">
                  <a16:creationId xmlns:a16="http://schemas.microsoft.com/office/drawing/2014/main" id="{FD07B355-63C4-525D-462E-D7A4995C9F92}"/>
                </a:ext>
              </a:extLst>
            </p:cNvPr>
            <p:cNvSpPr/>
            <p:nvPr/>
          </p:nvSpPr>
          <p:spPr>
            <a:xfrm>
              <a:off x="2620169" y="2918958"/>
              <a:ext cx="1716306" cy="637308"/>
            </a:xfrm>
            <a:prstGeom prst="frame">
              <a:avLst>
                <a:gd name="adj1" fmla="val 832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DF03D421-7B79-D67B-C30A-9AD964591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6509" y="1350613"/>
              <a:ext cx="1842655" cy="38811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7D456E-DF27-1DBE-F9DA-220400A3437D}"/>
                </a:ext>
              </a:extLst>
            </p:cNvPr>
            <p:cNvSpPr txBox="1"/>
            <p:nvPr/>
          </p:nvSpPr>
          <p:spPr>
            <a:xfrm>
              <a:off x="7661113" y="795893"/>
              <a:ext cx="364419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b="1" dirty="0"/>
                <a:t>1D Convolution</a:t>
              </a:r>
              <a:r>
                <a:rPr lang="ko-KR" altLang="en-US" b="1" dirty="0"/>
                <a:t> </a:t>
              </a:r>
              <a:r>
                <a:rPr lang="en-US" altLang="ko-KR" b="1" dirty="0"/>
                <a:t>Layer</a:t>
              </a:r>
              <a:endParaRPr lang="en-KR" b="1" dirty="0"/>
            </a:p>
            <a:p>
              <a:r>
                <a:rPr lang="en-US" altLang="ko-KR" dirty="0"/>
                <a:t>Filter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r>
                <a:rPr lang="ko-KR" altLang="en-US" dirty="0"/>
                <a:t>개 </a:t>
              </a:r>
              <a:r>
                <a:rPr lang="en-US" altLang="ko-KR" dirty="0"/>
                <a:t>; kernel size: 41</a:t>
              </a:r>
            </a:p>
            <a:p>
              <a:r>
                <a:rPr lang="en-US" altLang="ko-KR" dirty="0"/>
                <a:t>Stride: 1</a:t>
              </a:r>
            </a:p>
            <a:p>
              <a:r>
                <a:rPr lang="en-US" altLang="ko-KR" dirty="0"/>
                <a:t>Padding: 1(</a:t>
              </a:r>
              <a:r>
                <a:rPr lang="ko-KR" altLang="en-US" dirty="0"/>
                <a:t>출력 동일하기 때문에</a:t>
              </a:r>
              <a:r>
                <a:rPr lang="en-US" altLang="ko-KR" dirty="0"/>
                <a:t>)</a:t>
              </a:r>
            </a:p>
            <a:p>
              <a:r>
                <a:rPr lang="en-US" altLang="ko-KR" dirty="0"/>
                <a:t>Activation function: </a:t>
              </a:r>
              <a:r>
                <a:rPr lang="en-US" altLang="ko-KR" dirty="0" err="1"/>
                <a:t>ReLU</a:t>
              </a:r>
              <a:endParaRPr lang="en-US" altLang="ko-KR" dirty="0"/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B885ECE8-9012-68F9-A9B6-665E0F4C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666509" y="4394168"/>
              <a:ext cx="1994604" cy="72510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B63BBB-780E-32B1-FA65-02C7FE133C73}"/>
                </a:ext>
              </a:extLst>
            </p:cNvPr>
            <p:cNvSpPr txBox="1"/>
            <p:nvPr/>
          </p:nvSpPr>
          <p:spPr>
            <a:xfrm>
              <a:off x="7661113" y="2637447"/>
              <a:ext cx="3644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Average Pooling layer</a:t>
              </a:r>
            </a:p>
            <a:p>
              <a:r>
                <a:rPr lang="en-US" altLang="ko-KR" dirty="0"/>
                <a:t>Filter 4: ; kernel size: 4</a:t>
              </a:r>
            </a:p>
            <a:p>
              <a:r>
                <a:rPr lang="en-US" altLang="ko-KR" dirty="0"/>
                <a:t>Stride: 4</a:t>
              </a:r>
            </a:p>
            <a:p>
              <a:r>
                <a:rPr lang="en-US" altLang="ko-KR" dirty="0"/>
                <a:t>(500x4x4)/4=2000</a:t>
              </a:r>
              <a:r>
                <a:rPr lang="ko-KR" altLang="en-US" dirty="0"/>
                <a:t> 이기 때문에</a:t>
              </a:r>
              <a:endParaRPr lang="en-US" altLang="ko-KR" dirty="0"/>
            </a:p>
          </p:txBody>
        </p:sp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D068EDF5-9ABD-1681-356C-F78E8094D85C}"/>
                </a:ext>
              </a:extLst>
            </p:cNvPr>
            <p:cNvSpPr/>
            <p:nvPr/>
          </p:nvSpPr>
          <p:spPr>
            <a:xfrm>
              <a:off x="4225636" y="4404705"/>
              <a:ext cx="1440873" cy="285442"/>
            </a:xfrm>
            <a:prstGeom prst="frame">
              <a:avLst>
                <a:gd name="adj1" fmla="val 8323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76D27740-8B14-8A60-3F34-A86C3362F4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5064" y="3008861"/>
              <a:ext cx="3194100" cy="12571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181B6D-A16C-C4E1-F5E4-8AAA50369B73}"/>
                </a:ext>
              </a:extLst>
            </p:cNvPr>
            <p:cNvSpPr txBox="1"/>
            <p:nvPr/>
          </p:nvSpPr>
          <p:spPr>
            <a:xfrm>
              <a:off x="7661113" y="4657606"/>
              <a:ext cx="36441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DropOut</a:t>
              </a:r>
              <a:r>
                <a:rPr lang="en-US" b="1" dirty="0"/>
                <a:t> Layer</a:t>
              </a:r>
            </a:p>
            <a:p>
              <a:r>
                <a:rPr lang="en-US" altLang="ko-KR" dirty="0" err="1"/>
                <a:t>p_drop</a:t>
              </a:r>
              <a:r>
                <a:rPr lang="en-US" altLang="ko-KR" dirty="0"/>
                <a:t>=0.2</a:t>
              </a:r>
            </a:p>
            <a:p>
              <a:r>
                <a:rPr lang="en-US" altLang="ko-KR" dirty="0" err="1"/>
                <a:t>p_keep</a:t>
              </a:r>
              <a:r>
                <a:rPr lang="en-US" altLang="ko-KR" dirty="0"/>
                <a:t>=(1-0.2)=0.8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99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6C60F-AA6D-8BAE-2831-D9AE9CA25A70}"/>
              </a:ext>
            </a:extLst>
          </p:cNvPr>
          <p:cNvSpPr txBox="1"/>
          <p:nvPr/>
        </p:nvSpPr>
        <p:spPr>
          <a:xfrm>
            <a:off x="499785" y="937411"/>
            <a:ext cx="876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 Back propagation</a:t>
            </a:r>
            <a:endParaRPr lang="en-KR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4CB4DEE-9FB0-DA28-9640-B754B258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8" y="1615983"/>
            <a:ext cx="49403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A966AB2-5318-37FC-2039-DB638B84F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61" y="1615983"/>
            <a:ext cx="41402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4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6C60F-AA6D-8BAE-2831-D9AE9CA25A70}"/>
              </a:ext>
            </a:extLst>
          </p:cNvPr>
          <p:cNvSpPr txBox="1"/>
          <p:nvPr/>
        </p:nvSpPr>
        <p:spPr>
          <a:xfrm>
            <a:off x="499785" y="937411"/>
            <a:ext cx="876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 Back propagation</a:t>
            </a:r>
            <a:endParaRPr lang="en-K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BE43970-6625-2CC0-0661-AFCE63729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3" y="1805241"/>
            <a:ext cx="5386013" cy="326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D40B390-F61F-361C-4508-0A2B63441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897" y="1627375"/>
            <a:ext cx="5864328" cy="3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086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368532" y="305006"/>
            <a:ext cx="1902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CNN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29E4-6058-8D3F-1E8D-22EE034B134C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6C60F-AA6D-8BAE-2831-D9AE9CA25A70}"/>
              </a:ext>
            </a:extLst>
          </p:cNvPr>
          <p:cNvSpPr txBox="1"/>
          <p:nvPr/>
        </p:nvSpPr>
        <p:spPr>
          <a:xfrm>
            <a:off x="499785" y="937411"/>
            <a:ext cx="876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CNN Back propagation</a:t>
            </a:r>
            <a:endParaRPr lang="en-KR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BD1757C-49F7-0B87-09AC-93738BFC2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46" y="1615983"/>
            <a:ext cx="8273080" cy="453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9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88490" y="0"/>
            <a:ext cx="12192000" cy="6858000"/>
          </a:xfrm>
          <a:prstGeom prst="rect">
            <a:avLst/>
          </a:prstGeom>
          <a:solidFill>
            <a:srgbClr val="F6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72056" y="2967964"/>
            <a:ext cx="8247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i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you!</a:t>
            </a:r>
            <a:endParaRPr lang="ko-KR" altLang="en-US" sz="5000" i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0818" y="2810630"/>
            <a:ext cx="74980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you!</a:t>
            </a:r>
            <a:endParaRPr lang="ko-KR" altLang="en-US" sz="50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70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241209" y="305006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5261C2-887D-2341-8F7B-EF7060413771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9D06E-DEE9-4B78-08D4-E6867D1D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305" y="1432576"/>
            <a:ext cx="5815037" cy="4479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C2334-3E26-1CA2-4812-5F6CF548EBD7}"/>
              </a:ext>
            </a:extLst>
          </p:cNvPr>
          <p:cNvSpPr txBox="1"/>
          <p:nvPr/>
        </p:nvSpPr>
        <p:spPr>
          <a:xfrm>
            <a:off x="628205" y="910093"/>
            <a:ext cx="281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Introduction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DFE0B-4798-38AF-C68F-35A0F46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76" y="1575815"/>
            <a:ext cx="4903012" cy="3871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B05F6-370C-3568-C6AB-DABD464C1066}"/>
              </a:ext>
            </a:extLst>
          </p:cNvPr>
          <p:cNvSpPr txBox="1"/>
          <p:nvPr/>
        </p:nvSpPr>
        <p:spPr>
          <a:xfrm>
            <a:off x="4436972" y="5865090"/>
            <a:ext cx="7755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500" dirty="0"/>
              <a:t>Deep neural network for x-ray photoelectron spectroscopy data analysis</a:t>
            </a:r>
          </a:p>
          <a:p>
            <a:pPr algn="r"/>
            <a:r>
              <a:rPr lang="en-KR" sz="1500" dirty="0"/>
              <a:t>Ph.D. G Drera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C0877A-EDB3-49FF-CE50-CB2474037C26}"/>
              </a:ext>
            </a:extLst>
          </p:cNvPr>
          <p:cNvSpPr txBox="1"/>
          <p:nvPr/>
        </p:nvSpPr>
        <p:spPr>
          <a:xfrm>
            <a:off x="7778382" y="638032"/>
            <a:ext cx="412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KR" dirty="0"/>
              <a:t>raining: </a:t>
            </a:r>
            <a:r>
              <a:rPr lang="en-KR" dirty="0">
                <a:highlight>
                  <a:srgbClr val="FFFF00"/>
                </a:highlight>
              </a:rPr>
              <a:t>100k</a:t>
            </a:r>
            <a:r>
              <a:rPr lang="en-KR" dirty="0"/>
              <a:t> x (2000 x 1)</a:t>
            </a:r>
          </a:p>
          <a:p>
            <a:r>
              <a:rPr lang="en-KR" dirty="0"/>
              <a:t>Test: 	</a:t>
            </a:r>
            <a:r>
              <a:rPr lang="en-KR" dirty="0">
                <a:highlight>
                  <a:srgbClr val="FFFF00"/>
                </a:highlight>
              </a:rPr>
              <a:t>534</a:t>
            </a:r>
            <a:r>
              <a:rPr lang="en-KR" dirty="0"/>
              <a:t> x (2000 x 1)</a:t>
            </a:r>
          </a:p>
        </p:txBody>
      </p:sp>
    </p:spTree>
    <p:extLst>
      <p:ext uri="{BB962C8B-B14F-4D97-AF65-F5344CB8AC3E}">
        <p14:creationId xmlns:p14="http://schemas.microsoft.com/office/powerpoint/2010/main" val="422539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AF90E-1EE1-9742-A4DA-32CCC5FC4786}"/>
              </a:ext>
            </a:extLst>
          </p:cNvPr>
          <p:cNvSpPr txBox="1"/>
          <p:nvPr/>
        </p:nvSpPr>
        <p:spPr>
          <a:xfrm>
            <a:off x="241209" y="305006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5261C2-887D-2341-8F7B-EF7060413771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C2334-3E26-1CA2-4812-5F6CF548EBD7}"/>
              </a:ext>
            </a:extLst>
          </p:cNvPr>
          <p:cNvSpPr txBox="1"/>
          <p:nvPr/>
        </p:nvSpPr>
        <p:spPr>
          <a:xfrm>
            <a:off x="628205" y="910093"/>
            <a:ext cx="281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Introduction</a:t>
            </a:r>
            <a:endParaRPr lang="en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B05F6-370C-3568-C6AB-DABD464C1066}"/>
              </a:ext>
            </a:extLst>
          </p:cNvPr>
          <p:cNvSpPr txBox="1"/>
          <p:nvPr/>
        </p:nvSpPr>
        <p:spPr>
          <a:xfrm>
            <a:off x="4436972" y="5865090"/>
            <a:ext cx="7755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500" dirty="0"/>
              <a:t>Deep neural network for x-ray photoelectron spectroscopy data analysis</a:t>
            </a:r>
          </a:p>
          <a:p>
            <a:pPr algn="r"/>
            <a:r>
              <a:rPr lang="en-KR" sz="1500" dirty="0"/>
              <a:t>Ph.D. G Drera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FADCA-1ABC-1526-208F-0BDB035C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58" y="1279425"/>
            <a:ext cx="5815037" cy="447947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31CB1617-C159-93FD-B008-CBCAC0FB25F0}"/>
              </a:ext>
            </a:extLst>
          </p:cNvPr>
          <p:cNvSpPr/>
          <p:nvPr/>
        </p:nvSpPr>
        <p:spPr>
          <a:xfrm>
            <a:off x="1047371" y="1422663"/>
            <a:ext cx="4479402" cy="299285"/>
          </a:xfrm>
          <a:prstGeom prst="fram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B7C244D-35E6-5130-3EAF-D7357CB0AE82}"/>
              </a:ext>
            </a:extLst>
          </p:cNvPr>
          <p:cNvSpPr/>
          <p:nvPr/>
        </p:nvSpPr>
        <p:spPr>
          <a:xfrm>
            <a:off x="4101802" y="5056645"/>
            <a:ext cx="1538739" cy="646331"/>
          </a:xfrm>
          <a:prstGeom prst="frame">
            <a:avLst>
              <a:gd name="adj1" fmla="val 720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133B51FD-8B81-7CCF-6D48-F47BB32626BB}"/>
              </a:ext>
            </a:extLst>
          </p:cNvPr>
          <p:cNvSpPr/>
          <p:nvPr/>
        </p:nvSpPr>
        <p:spPr>
          <a:xfrm>
            <a:off x="869189" y="4482213"/>
            <a:ext cx="1567144" cy="553998"/>
          </a:xfrm>
          <a:prstGeom prst="frame">
            <a:avLst>
              <a:gd name="adj1" fmla="val 720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ADE4BEF-864F-45A8-44F1-589D6A401A88}"/>
              </a:ext>
            </a:extLst>
          </p:cNvPr>
          <p:cNvCxnSpPr>
            <a:cxnSpLocks/>
          </p:cNvCxnSpPr>
          <p:nvPr/>
        </p:nvCxnSpPr>
        <p:spPr>
          <a:xfrm flipV="1">
            <a:off x="3171464" y="1069774"/>
            <a:ext cx="787078" cy="52828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728933-4830-F266-F723-8A075F4A954B}"/>
              </a:ext>
            </a:extLst>
          </p:cNvPr>
          <p:cNvSpPr txBox="1"/>
          <p:nvPr/>
        </p:nvSpPr>
        <p:spPr>
          <a:xfrm>
            <a:off x="3971802" y="863137"/>
            <a:ext cx="252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2048 x 1: from SESSA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EE96B6E-52BE-BB16-5036-CCB9B922E998}"/>
              </a:ext>
            </a:extLst>
          </p:cNvPr>
          <p:cNvCxnSpPr>
            <a:cxnSpLocks/>
          </p:cNvCxnSpPr>
          <p:nvPr/>
        </p:nvCxnSpPr>
        <p:spPr>
          <a:xfrm flipV="1">
            <a:off x="4654953" y="4950450"/>
            <a:ext cx="1538742" cy="312499"/>
          </a:xfrm>
          <a:prstGeom prst="bentConnector3">
            <a:avLst>
              <a:gd name="adj1" fmla="val 1690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87EFA4-12B4-D8C7-57E7-A668E500B4CE}"/>
              </a:ext>
            </a:extLst>
          </p:cNvPr>
          <p:cNvSpPr txBox="1"/>
          <p:nvPr/>
        </p:nvSpPr>
        <p:spPr>
          <a:xfrm>
            <a:off x="6193137" y="4616618"/>
            <a:ext cx="369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Li(3)-Bi(</a:t>
            </a:r>
            <a:r>
              <a:rPr lang="en-US" altLang="ko-KR" dirty="0"/>
              <a:t>83)</a:t>
            </a:r>
            <a:r>
              <a:rPr lang="ko-KR" altLang="en-US" dirty="0"/>
              <a:t> 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Pm(61)</a:t>
            </a:r>
            <a:r>
              <a:rPr lang="ko-KR" altLang="en-US" dirty="0"/>
              <a:t> 제외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80</a:t>
            </a:r>
            <a:r>
              <a:rPr lang="ko-KR" altLang="en-US" dirty="0"/>
              <a:t>개</a:t>
            </a:r>
            <a:endParaRPr lang="en-KR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E49CAFD-53FE-80FD-B3DA-45B0CD43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694" y="38153"/>
            <a:ext cx="3286868" cy="32610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53B65C-DB71-8B77-4984-34DCA89C2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530" y="2042877"/>
            <a:ext cx="2713726" cy="4611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128B8CB-6A8B-EC14-3D00-3EF302259307}"/>
              </a:ext>
            </a:extLst>
          </p:cNvPr>
          <p:cNvSpPr txBox="1"/>
          <p:nvPr/>
        </p:nvSpPr>
        <p:spPr>
          <a:xfrm>
            <a:off x="4307722" y="2296933"/>
            <a:ext cx="5031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1500" b="1" dirty="0"/>
              <a:t>SESSA</a:t>
            </a:r>
          </a:p>
          <a:p>
            <a:pPr algn="r"/>
            <a:r>
              <a:rPr lang="en-KR" sz="1500" b="1" dirty="0"/>
              <a:t>Simulation of Electron Spectra for Surface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3FAC5A-BD5C-6D44-AE57-E1A926169B91}"/>
              </a:ext>
            </a:extLst>
          </p:cNvPr>
          <p:cNvSpPr txBox="1"/>
          <p:nvPr/>
        </p:nvSpPr>
        <p:spPr>
          <a:xfrm>
            <a:off x="3913363" y="320223"/>
            <a:ext cx="5519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임의의 원소</a:t>
            </a:r>
            <a:r>
              <a:rPr lang="en-US" altLang="ko-KR" sz="1500" dirty="0"/>
              <a:t>(1-5</a:t>
            </a:r>
            <a:r>
              <a:rPr lang="ko-KR" altLang="en-US" sz="1500" dirty="0"/>
              <a:t>개</a:t>
            </a:r>
            <a:r>
              <a:rPr lang="en-US" altLang="ko-KR" sz="1500" dirty="0"/>
              <a:t>)</a:t>
            </a:r>
            <a:r>
              <a:rPr lang="ko-KR" altLang="en-US" sz="1500" dirty="0"/>
              <a:t> 임의의 비율</a:t>
            </a:r>
            <a:r>
              <a:rPr lang="en-US" altLang="ko-KR" sz="1500" dirty="0"/>
              <a:t>+</a:t>
            </a:r>
            <a:r>
              <a:rPr lang="ko-KR" altLang="en-US" sz="1500" dirty="0"/>
              <a:t>임의의 두께</a:t>
            </a:r>
            <a:r>
              <a:rPr lang="en-US" altLang="ko-KR" sz="1500" dirty="0"/>
              <a:t>(0-40A) C5O</a:t>
            </a:r>
          </a:p>
          <a:p>
            <a:pPr algn="ctr"/>
            <a:r>
              <a:rPr lang="en-US" sz="1500" b="1" dirty="0"/>
              <a:t>x10k</a:t>
            </a:r>
            <a:endParaRPr lang="en-KR" sz="1500" b="1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D802995-D5B1-69D4-7A94-A4CBA67B06DE}"/>
              </a:ext>
            </a:extLst>
          </p:cNvPr>
          <p:cNvSpPr/>
          <p:nvPr/>
        </p:nvSpPr>
        <p:spPr>
          <a:xfrm>
            <a:off x="2200928" y="4338106"/>
            <a:ext cx="788001" cy="4211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output1</a:t>
            </a:r>
            <a:endParaRPr lang="en-KR" sz="12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148CDEC-57B2-1370-F202-E554AA20C22C}"/>
              </a:ext>
            </a:extLst>
          </p:cNvPr>
          <p:cNvSpPr/>
          <p:nvPr/>
        </p:nvSpPr>
        <p:spPr>
          <a:xfrm>
            <a:off x="3582867" y="4792995"/>
            <a:ext cx="788001" cy="4211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output2</a:t>
            </a:r>
            <a:endParaRPr lang="en-KR" sz="1200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94607C2-4D36-AB3C-014E-8DCBD05A4F0A}"/>
              </a:ext>
            </a:extLst>
          </p:cNvPr>
          <p:cNvSpPr/>
          <p:nvPr/>
        </p:nvSpPr>
        <p:spPr>
          <a:xfrm>
            <a:off x="886249" y="1214047"/>
            <a:ext cx="788001" cy="4211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input</a:t>
            </a:r>
            <a:endParaRPr lang="en-KR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7DA4A-700D-B7C1-8063-476D7D280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899" y="5036211"/>
            <a:ext cx="2425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3532B1-2D37-C729-3DD0-9BF4DDEF4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37520"/>
              </p:ext>
            </p:extLst>
          </p:nvPr>
        </p:nvGraphicFramePr>
        <p:xfrm>
          <a:off x="962184" y="1796773"/>
          <a:ext cx="3515707" cy="4648663"/>
        </p:xfrm>
        <a:graphic>
          <a:graphicData uri="http://schemas.openxmlformats.org/drawingml/2006/table">
            <a:tbl>
              <a:tblPr/>
              <a:tblGrid>
                <a:gridCol w="1089374">
                  <a:extLst>
                    <a:ext uri="{9D8B030D-6E8A-4147-A177-3AD203B41FA5}">
                      <a16:colId xmlns:a16="http://schemas.microsoft.com/office/drawing/2014/main" val="197036301"/>
                    </a:ext>
                  </a:extLst>
                </a:gridCol>
                <a:gridCol w="1336959">
                  <a:extLst>
                    <a:ext uri="{9D8B030D-6E8A-4147-A177-3AD203B41FA5}">
                      <a16:colId xmlns:a16="http://schemas.microsoft.com/office/drawing/2014/main" val="3095301568"/>
                    </a:ext>
                  </a:extLst>
                </a:gridCol>
                <a:gridCol w="1089374">
                  <a:extLst>
                    <a:ext uri="{9D8B030D-6E8A-4147-A177-3AD203B41FA5}">
                      <a16:colId xmlns:a16="http://schemas.microsoft.com/office/drawing/2014/main" val="3991254296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 algn="l"/>
                      <a:endParaRPr lang="en-KR" sz="1700" b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326" marR="45326" marT="43513" marB="43513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</a:rPr>
                        <a:t>S</a:t>
                      </a:r>
                      <a:r>
                        <a:rPr lang="en-KR" sz="1700" b="1" dirty="0">
                          <a:solidFill>
                            <a:srgbClr val="000000"/>
                          </a:solidFill>
                          <a:effectLst/>
                        </a:rPr>
                        <a:t>peed</a:t>
                      </a:r>
                    </a:p>
                  </a:txBody>
                  <a:tcPr marL="45326" marR="45326" marT="43513" marB="43513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</a:rPr>
                        <a:t>S</a:t>
                      </a:r>
                      <a:r>
                        <a:rPr lang="en-KR" sz="1700" b="1" dirty="0">
                          <a:solidFill>
                            <a:srgbClr val="000000"/>
                          </a:solidFill>
                          <a:effectLst/>
                        </a:rPr>
                        <a:t>topping</a:t>
                      </a:r>
                    </a:p>
                    <a:p>
                      <a:pPr algn="l"/>
                      <a:r>
                        <a:rPr lang="en-KR" sz="1700" b="1" dirty="0">
                          <a:solidFill>
                            <a:srgbClr val="000000"/>
                          </a:solidFill>
                          <a:effectLst/>
                        </a:rPr>
                        <a:t>dist</a:t>
                      </a:r>
                    </a:p>
                  </a:txBody>
                  <a:tcPr marL="45326" marR="45326" marT="43513" marB="43513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555458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4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2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49150"/>
                  </a:ext>
                </a:extLst>
              </a:tr>
              <a:tr h="373844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4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10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591923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7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4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357892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7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22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408541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8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16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881314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9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10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044702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10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18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278194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10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26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457653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10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34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425973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11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17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396569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11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28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044557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/>
                      <a:r>
                        <a:rPr lang="en-KR" sz="1700" b="1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45326" marR="45326" marT="36261" marB="36261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>
                          <a:effectLst/>
                        </a:rPr>
                        <a:t>12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sz="1700" dirty="0">
                          <a:effectLst/>
                        </a:rPr>
                        <a:t>14</a:t>
                      </a:r>
                    </a:p>
                  </a:txBody>
                  <a:tcPr marL="45326" marR="45326" marT="36261" marB="36261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4031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C579BCB-C552-EFB8-C68C-8E9FEFE8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024" y="1625639"/>
            <a:ext cx="68580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1F9F83-ED74-4368-3AD2-0F9B58BE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342" y="5126973"/>
            <a:ext cx="6096000" cy="1128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C79FEC-E3D4-697F-2E93-596CDD9054BC}"/>
              </a:ext>
            </a:extLst>
          </p:cNvPr>
          <p:cNvSpPr txBox="1"/>
          <p:nvPr/>
        </p:nvSpPr>
        <p:spPr>
          <a:xfrm>
            <a:off x="962184" y="1383116"/>
            <a:ext cx="281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선형 회귀 분석</a:t>
            </a:r>
            <a:endParaRPr lang="en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2C10F-F6E5-B8C8-B860-47BED62AE007}"/>
              </a:ext>
            </a:extLst>
          </p:cNvPr>
          <p:cNvSpPr txBox="1"/>
          <p:nvPr/>
        </p:nvSpPr>
        <p:spPr>
          <a:xfrm>
            <a:off x="5157220" y="4757641"/>
            <a:ext cx="121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모델</a:t>
            </a:r>
            <a:endParaRPr lang="en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1049E-C375-7E58-DA2D-38638B182AC1}"/>
              </a:ext>
            </a:extLst>
          </p:cNvPr>
          <p:cNvSpPr txBox="1"/>
          <p:nvPr/>
        </p:nvSpPr>
        <p:spPr>
          <a:xfrm>
            <a:off x="241209" y="305006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E1C06-7E35-7532-0119-B9179A9873EB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8D6FD-448D-FCF6-5D6B-288B914D2D56}"/>
              </a:ext>
            </a:extLst>
          </p:cNvPr>
          <p:cNvSpPr txBox="1"/>
          <p:nvPr/>
        </p:nvSpPr>
        <p:spPr>
          <a:xfrm>
            <a:off x="730248" y="928164"/>
            <a:ext cx="4987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01. Model Components</a:t>
            </a:r>
            <a:endParaRPr lang="en-KR" sz="2200" b="1" dirty="0"/>
          </a:p>
        </p:txBody>
      </p:sp>
    </p:spTree>
    <p:extLst>
      <p:ext uri="{BB962C8B-B14F-4D97-AF65-F5344CB8AC3E}">
        <p14:creationId xmlns:p14="http://schemas.microsoft.com/office/powerpoint/2010/main" val="165010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F2DE1-8507-0E1A-BB7D-AC3B2B72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82" y="1666919"/>
            <a:ext cx="4068969" cy="1528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3D601-DB99-6F2A-5CDD-D6D89752ABC9}"/>
              </a:ext>
            </a:extLst>
          </p:cNvPr>
          <p:cNvSpPr txBox="1"/>
          <p:nvPr/>
        </p:nvSpPr>
        <p:spPr>
          <a:xfrm>
            <a:off x="880247" y="1136003"/>
            <a:ext cx="614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2-1)</a:t>
            </a:r>
            <a:r>
              <a:rPr lang="ko-KR" altLang="en-US" b="1" dirty="0"/>
              <a:t> </a:t>
            </a:r>
            <a:r>
              <a:rPr lang="en-US" altLang="ko-KR" b="1" dirty="0"/>
              <a:t>Loss Function: </a:t>
            </a:r>
            <a:r>
              <a:rPr lang="ko-KR" altLang="en-US" b="1" dirty="0"/>
              <a:t>데이터 하나에 대한 목적 함수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6394C-AC0D-0A01-50F8-B7F02DFB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13" y="3824127"/>
            <a:ext cx="9036599" cy="2554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BDDECF-B3A8-CEEC-9A73-8A25E9823E8D}"/>
              </a:ext>
            </a:extLst>
          </p:cNvPr>
          <p:cNvSpPr txBox="1"/>
          <p:nvPr/>
        </p:nvSpPr>
        <p:spPr>
          <a:xfrm>
            <a:off x="241209" y="305006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EBD2F-503A-B785-5A3E-DA23C1812245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2FDC3-9228-1F8A-C4DA-C290A3F37714}"/>
              </a:ext>
            </a:extLst>
          </p:cNvPr>
          <p:cNvSpPr txBox="1"/>
          <p:nvPr/>
        </p:nvSpPr>
        <p:spPr>
          <a:xfrm>
            <a:off x="562210" y="789753"/>
            <a:ext cx="614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/>
              <a:t>Objective Function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83847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DDECF-B3A8-CEEC-9A73-8A25E9823E8D}"/>
              </a:ext>
            </a:extLst>
          </p:cNvPr>
          <p:cNvSpPr txBox="1"/>
          <p:nvPr/>
        </p:nvSpPr>
        <p:spPr>
          <a:xfrm>
            <a:off x="241209" y="305006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EBD2F-503A-B785-5A3E-DA23C1812245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4266FF-320F-4790-BA5C-F378D6035D91}"/>
              </a:ext>
            </a:extLst>
          </p:cNvPr>
          <p:cNvGrpSpPr/>
          <p:nvPr/>
        </p:nvGrpSpPr>
        <p:grpSpPr>
          <a:xfrm>
            <a:off x="437446" y="1106587"/>
            <a:ext cx="6600661" cy="1728437"/>
            <a:chOff x="501768" y="2480025"/>
            <a:chExt cx="6600661" cy="17284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861E6F-F8ED-3647-C6C2-047117BF1175}"/>
                </a:ext>
              </a:extLst>
            </p:cNvPr>
            <p:cNvSpPr txBox="1"/>
            <p:nvPr/>
          </p:nvSpPr>
          <p:spPr>
            <a:xfrm>
              <a:off x="671742" y="2480025"/>
              <a:ext cx="6430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2-2)</a:t>
              </a:r>
              <a:r>
                <a:rPr lang="ko-KR" altLang="en-US" b="1" dirty="0"/>
                <a:t> </a:t>
              </a:r>
              <a:r>
                <a:rPr lang="en-US" altLang="ko-KR" b="1" dirty="0"/>
                <a:t>Cost Function:</a:t>
              </a:r>
              <a:r>
                <a:rPr lang="ko-KR" altLang="en-US" b="1" dirty="0"/>
                <a:t> 전체 데이터의 오차</a:t>
              </a:r>
              <a:r>
                <a:rPr lang="en-US" altLang="ko-KR" b="1" dirty="0"/>
                <a:t>;</a:t>
              </a:r>
              <a:r>
                <a:rPr lang="ko-KR" altLang="en-US" b="1" dirty="0"/>
                <a:t> </a:t>
              </a:r>
              <a:r>
                <a:rPr lang="en-US" altLang="ko-KR" b="1" dirty="0"/>
                <a:t>loss function </a:t>
              </a:r>
              <a:r>
                <a:rPr lang="ko-KR" altLang="en-US" b="1" dirty="0"/>
                <a:t>평균</a:t>
              </a:r>
              <a:endParaRPr lang="en-US" altLang="ko-KR" b="1" dirty="0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16C20DF-D893-FDDB-285E-3331D1FC0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68" y="2790178"/>
              <a:ext cx="2885829" cy="925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B923BDAC-8850-A6CD-2B74-EB5E74A66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68" y="3656394"/>
              <a:ext cx="4488244" cy="552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67F594-F392-0E44-0FBF-16E5AF9BE250}"/>
              </a:ext>
            </a:extLst>
          </p:cNvPr>
          <p:cNvGrpSpPr/>
          <p:nvPr/>
        </p:nvGrpSpPr>
        <p:grpSpPr>
          <a:xfrm>
            <a:off x="6898513" y="2434732"/>
            <a:ext cx="5293487" cy="2205099"/>
            <a:chOff x="6096000" y="1758981"/>
            <a:chExt cx="5604652" cy="2413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15C384-FDDE-1393-9F48-468D1569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7187" y="2542433"/>
              <a:ext cx="4495800" cy="850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4E6784-D9BE-23FA-31C3-4866B8022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8937" y="1758981"/>
              <a:ext cx="4432300" cy="812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DC4CD0D-C3CE-5C22-0179-4B91D14BB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3429000"/>
              <a:ext cx="5604652" cy="743795"/>
            </a:xfrm>
            <a:prstGeom prst="rect">
              <a:avLst/>
            </a:prstGeom>
          </p:spPr>
        </p:pic>
      </p:grp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E24B4E28-97D6-36E6-04AA-4CF46707945C}"/>
              </a:ext>
            </a:extLst>
          </p:cNvPr>
          <p:cNvCxnSpPr>
            <a:cxnSpLocks/>
          </p:cNvCxnSpPr>
          <p:nvPr/>
        </p:nvCxnSpPr>
        <p:spPr>
          <a:xfrm>
            <a:off x="4253345" y="2168957"/>
            <a:ext cx="1842655" cy="12600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1D53CD7-EEBA-EE9F-F349-43CDB737714F}"/>
              </a:ext>
            </a:extLst>
          </p:cNvPr>
          <p:cNvSpPr txBox="1"/>
          <p:nvPr/>
        </p:nvSpPr>
        <p:spPr>
          <a:xfrm>
            <a:off x="6737328" y="2582555"/>
            <a:ext cx="11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Lasso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D8D44-3FDC-D159-8417-7AE717E8CB7B}"/>
              </a:ext>
            </a:extLst>
          </p:cNvPr>
          <p:cNvSpPr txBox="1"/>
          <p:nvPr/>
        </p:nvSpPr>
        <p:spPr>
          <a:xfrm>
            <a:off x="6737328" y="3283235"/>
            <a:ext cx="115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Ridge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2649C-7CFD-965C-6938-18FEB88D97BD}"/>
              </a:ext>
            </a:extLst>
          </p:cNvPr>
          <p:cNvSpPr txBox="1"/>
          <p:nvPr/>
        </p:nvSpPr>
        <p:spPr>
          <a:xfrm>
            <a:off x="5293489" y="4066166"/>
            <a:ext cx="143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Elastic Net</a:t>
            </a:r>
            <a:endParaRPr lang="en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82424-9E5A-96C5-E32E-B409431FDF81}"/>
              </a:ext>
            </a:extLst>
          </p:cNvPr>
          <p:cNvSpPr txBox="1"/>
          <p:nvPr/>
        </p:nvSpPr>
        <p:spPr>
          <a:xfrm>
            <a:off x="4785464" y="1465626"/>
            <a:ext cx="716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과적합을 방지하기 위해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일반적으로 </a:t>
            </a:r>
            <a:r>
              <a:rPr lang="en-US" altLang="ko-KR" dirty="0"/>
              <a:t>DNN</a:t>
            </a:r>
            <a:r>
              <a:rPr lang="ko-KR" altLang="en-US" dirty="0"/>
              <a:t>에서는 비용함수에 가중치에 대한 비용을 추가</a:t>
            </a:r>
            <a:endParaRPr lang="en-KR" dirty="0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B88B7AF5-B741-C10A-7487-67AD49C88C53}"/>
              </a:ext>
            </a:extLst>
          </p:cNvPr>
          <p:cNvSpPr/>
          <p:nvPr/>
        </p:nvSpPr>
        <p:spPr>
          <a:xfrm>
            <a:off x="10127673" y="2419740"/>
            <a:ext cx="1781535" cy="698117"/>
          </a:xfrm>
          <a:prstGeom prst="frame">
            <a:avLst>
              <a:gd name="adj1" fmla="val 832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710FB7D3-C2E0-7954-A03E-7B2B9E9AECB5}"/>
              </a:ext>
            </a:extLst>
          </p:cNvPr>
          <p:cNvSpPr/>
          <p:nvPr/>
        </p:nvSpPr>
        <p:spPr>
          <a:xfrm>
            <a:off x="10127673" y="3167863"/>
            <a:ext cx="1781535" cy="698117"/>
          </a:xfrm>
          <a:prstGeom prst="frame">
            <a:avLst>
              <a:gd name="adj1" fmla="val 832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49953213-FDA8-0ADA-C57D-D082F3EACD23}"/>
              </a:ext>
            </a:extLst>
          </p:cNvPr>
          <p:cNvSpPr/>
          <p:nvPr/>
        </p:nvSpPr>
        <p:spPr>
          <a:xfrm>
            <a:off x="8785667" y="3886490"/>
            <a:ext cx="3163291" cy="742520"/>
          </a:xfrm>
          <a:prstGeom prst="frame">
            <a:avLst>
              <a:gd name="adj1" fmla="val 832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7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4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E8F44-4D39-7ED3-F1E5-BD4B301519F8}"/>
              </a:ext>
            </a:extLst>
          </p:cNvPr>
          <p:cNvSpPr txBox="1"/>
          <p:nvPr/>
        </p:nvSpPr>
        <p:spPr>
          <a:xfrm>
            <a:off x="8086072" y="4664762"/>
            <a:ext cx="3613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KR" dirty="0"/>
              <a:t>ut,</a:t>
            </a:r>
          </a:p>
          <a:p>
            <a:r>
              <a:rPr lang="en-US" altLang="ko-KR" dirty="0"/>
              <a:t>Linear Regression </a:t>
            </a:r>
            <a:r>
              <a:rPr lang="ko-KR" altLang="en-US" dirty="0"/>
              <a:t>조건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선형성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독립성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등분산성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정규성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18CCA-B2FC-8E18-B81B-5BF492A6E8BD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50F3B-0EFC-3E42-1E5A-24D88F048B95}"/>
              </a:ext>
            </a:extLst>
          </p:cNvPr>
          <p:cNvSpPr txBox="1"/>
          <p:nvPr/>
        </p:nvSpPr>
        <p:spPr>
          <a:xfrm>
            <a:off x="241209" y="305006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EBDE7-B9A6-B622-8BE7-CF1EC7B7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011" y="343557"/>
            <a:ext cx="4906847" cy="2301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D3EFAA-1985-C47C-4531-A052CD0E4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02" y="884462"/>
            <a:ext cx="6428518" cy="56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9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08FEFD-85BD-374D-85EA-08679723E3AF}"/>
              </a:ext>
            </a:extLst>
          </p:cNvPr>
          <p:cNvCxnSpPr>
            <a:cxnSpLocks/>
          </p:cNvCxnSpPr>
          <p:nvPr/>
        </p:nvCxnSpPr>
        <p:spPr>
          <a:xfrm flipV="1">
            <a:off x="378658" y="0"/>
            <a:ext cx="0" cy="6858432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16E84-1F47-6246-9857-8FBF76545B25}"/>
              </a:ext>
            </a:extLst>
          </p:cNvPr>
          <p:cNvCxnSpPr>
            <a:cxnSpLocks/>
          </p:cNvCxnSpPr>
          <p:nvPr/>
        </p:nvCxnSpPr>
        <p:spPr>
          <a:xfrm>
            <a:off x="0" y="438912"/>
            <a:ext cx="12192000" cy="0"/>
          </a:xfrm>
          <a:prstGeom prst="line">
            <a:avLst/>
          </a:prstGeom>
          <a:ln w="12700">
            <a:solidFill>
              <a:srgbClr val="35D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B05E7F-A857-5343-8D2B-CC3F8E9DCC12}"/>
              </a:ext>
            </a:extLst>
          </p:cNvPr>
          <p:cNvSpPr txBox="1"/>
          <p:nvPr/>
        </p:nvSpPr>
        <p:spPr>
          <a:xfrm>
            <a:off x="-742392" y="-41244"/>
            <a:ext cx="412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</a:t>
            </a:r>
            <a:endParaRPr lang="ko-KR" altLang="en-US" sz="6000" b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5">
            <a:extLst>
              <a:ext uri="{FF2B5EF4-FFF2-40B4-BE49-F238E27FC236}">
                <a16:creationId xmlns:a16="http://schemas.microsoft.com/office/drawing/2014/main" id="{F77385D6-25F9-F746-8DA5-0D9E7F8F6888}"/>
              </a:ext>
            </a:extLst>
          </p:cNvPr>
          <p:cNvSpPr/>
          <p:nvPr/>
        </p:nvSpPr>
        <p:spPr>
          <a:xfrm>
            <a:off x="501768" y="306704"/>
            <a:ext cx="1636240" cy="321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6EE267-262B-B065-4059-7B0501E2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27" y="628131"/>
            <a:ext cx="5716993" cy="428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E3145-6285-BF6D-DF98-FAF3022E56C2}"/>
              </a:ext>
            </a:extLst>
          </p:cNvPr>
          <p:cNvSpPr txBox="1"/>
          <p:nvPr/>
        </p:nvSpPr>
        <p:spPr>
          <a:xfrm rot="895866">
            <a:off x="5591200" y="1699634"/>
            <a:ext cx="22016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XOR </a:t>
            </a:r>
            <a:r>
              <a:rPr lang="ko-KR" altLang="en-US" sz="2500" b="1" dirty="0"/>
              <a:t>문제</a:t>
            </a:r>
            <a:endParaRPr lang="en-KR" sz="2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BF9EE-CE9D-516C-57FD-8C5F4D6FC4E5}"/>
              </a:ext>
            </a:extLst>
          </p:cNvPr>
          <p:cNvSpPr txBox="1"/>
          <p:nvPr/>
        </p:nvSpPr>
        <p:spPr>
          <a:xfrm>
            <a:off x="6920588" y="2648026"/>
            <a:ext cx="4201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비선형성 필요</a:t>
            </a:r>
            <a:endParaRPr lang="en-US" altLang="ko-KR" b="1" dirty="0"/>
          </a:p>
          <a:p>
            <a:endParaRPr lang="en-US" dirty="0"/>
          </a:p>
          <a:p>
            <a:r>
              <a:rPr lang="en-US" altLang="ko-KR" dirty="0"/>
              <a:t>-&gt;</a:t>
            </a:r>
            <a:r>
              <a:rPr lang="ko-KR" altLang="en-US" dirty="0"/>
              <a:t> 고차원으로 매핑</a:t>
            </a:r>
            <a:r>
              <a:rPr lang="en-US" altLang="ko-KR" dirty="0"/>
              <a:t>(kernel SVM, KPCA)</a:t>
            </a:r>
            <a:endParaRPr lang="en-US" dirty="0"/>
          </a:p>
          <a:p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>
                <a:highlight>
                  <a:srgbClr val="FFFF00"/>
                </a:highlight>
              </a:rPr>
              <a:t>활성화 함수</a:t>
            </a:r>
            <a:r>
              <a:rPr lang="en-US" altLang="ko-KR" dirty="0">
                <a:highlight>
                  <a:srgbClr val="FFFF00"/>
                </a:highlight>
              </a:rPr>
              <a:t>(activation function)</a:t>
            </a:r>
            <a:endParaRPr lang="en-KR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88496-62F9-BC43-709E-457A7BFA19E1}"/>
              </a:ext>
            </a:extLst>
          </p:cNvPr>
          <p:cNvSpPr txBox="1"/>
          <p:nvPr/>
        </p:nvSpPr>
        <p:spPr>
          <a:xfrm>
            <a:off x="9676435" y="20392"/>
            <a:ext cx="28325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i="1" dirty="0">
                <a:solidFill>
                  <a:srgbClr val="35DBA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About Machine Learning</a:t>
            </a:r>
            <a:endParaRPr lang="ko-KR" altLang="en-US" sz="1500" i="1" dirty="0">
              <a:solidFill>
                <a:srgbClr val="35DBA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851B7-D053-283F-8E89-9C919EB73DA0}"/>
              </a:ext>
            </a:extLst>
          </p:cNvPr>
          <p:cNvSpPr txBox="1"/>
          <p:nvPr/>
        </p:nvSpPr>
        <p:spPr>
          <a:xfrm>
            <a:off x="80473" y="306704"/>
            <a:ext cx="2478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01.</a:t>
            </a:r>
            <a:r>
              <a:rPr lang="ko-KR" altLang="en-US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Model Components</a:t>
            </a:r>
            <a:endParaRPr lang="ko-KR" altLang="en-US" sz="1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9A5461-B0C0-D8DF-A28D-CBFBA827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20" y="4915876"/>
            <a:ext cx="5523620" cy="1816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B078C6-065F-CF90-BE68-7D2F0F875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44" y="5097586"/>
            <a:ext cx="5683880" cy="13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0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923</Words>
  <Application>Microsoft Macintosh PowerPoint</Application>
  <PresentationFormat>Widescreen</PresentationFormat>
  <Paragraphs>240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맑은 고딕</vt:lpstr>
      <vt:lpstr>나눔스퀘어_ac ExtraBold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아람</dc:creator>
  <cp:lastModifiedBy>최정훈</cp:lastModifiedBy>
  <cp:revision>45</cp:revision>
  <dcterms:created xsi:type="dcterms:W3CDTF">2020-12-07T09:42:18Z</dcterms:created>
  <dcterms:modified xsi:type="dcterms:W3CDTF">2022-08-30T03:44:47Z</dcterms:modified>
</cp:coreProperties>
</file>